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0"/>
  </p:handoutMasterIdLst>
  <p:sldIdLst>
    <p:sldId id="256" r:id="rId2"/>
    <p:sldId id="270" r:id="rId3"/>
    <p:sldId id="258" r:id="rId4"/>
    <p:sldId id="271" r:id="rId5"/>
    <p:sldId id="280" r:id="rId6"/>
    <p:sldId id="281" r:id="rId7"/>
    <p:sldId id="263" r:id="rId8"/>
    <p:sldId id="262" r:id="rId9"/>
    <p:sldId id="265" r:id="rId10"/>
    <p:sldId id="266" r:id="rId11"/>
    <p:sldId id="267" r:id="rId12"/>
    <p:sldId id="268" r:id="rId13"/>
    <p:sldId id="277" r:id="rId14"/>
    <p:sldId id="278" r:id="rId15"/>
    <p:sldId id="279" r:id="rId16"/>
    <p:sldId id="272" r:id="rId17"/>
    <p:sldId id="269" r:id="rId18"/>
    <p:sldId id="273" r:id="rId19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70" autoAdjust="0"/>
  </p:normalViewPr>
  <p:slideViewPr>
    <p:cSldViewPr>
      <p:cViewPr varScale="1">
        <p:scale>
          <a:sx n="105" d="100"/>
          <a:sy n="105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6D2A7-921F-4FD9-9718-A24DA8364844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6ACF6-37C8-4C43-90FD-74EA7900D3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384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4BE9-3E14-4889-9264-47BF839ABD8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332FC-42E9-4F63-8810-CB0565BCE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4BE9-3E14-4889-9264-47BF839ABD8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32FC-42E9-4F63-8810-CB0565BCE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4BE9-3E14-4889-9264-47BF839ABD8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32FC-42E9-4F63-8810-CB0565BCE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8D4BE9-3E14-4889-9264-47BF839ABD8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A4332FC-42E9-4F63-8810-CB0565BCE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4BE9-3E14-4889-9264-47BF839ABD8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32FC-42E9-4F63-8810-CB0565BCE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4BE9-3E14-4889-9264-47BF839ABD8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32FC-42E9-4F63-8810-CB0565BCE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32FC-42E9-4F63-8810-CB0565BCE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4BE9-3E14-4889-9264-47BF839ABD8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4BE9-3E14-4889-9264-47BF839ABD8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32FC-42E9-4F63-8810-CB0565BCE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4BE9-3E14-4889-9264-47BF839ABD8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332FC-42E9-4F63-8810-CB0565BCE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8D4BE9-3E14-4889-9264-47BF839ABD8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A4332FC-42E9-4F63-8810-CB0565BCE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4BE9-3E14-4889-9264-47BF839ABD8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4332FC-42E9-4F63-8810-CB0565BCE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78D4BE9-3E14-4889-9264-47BF839ABD8C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A4332FC-42E9-4F63-8810-CB0565BCE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hyperlink" Target="http://www.globalreporting.org/NR/rdonlyres/D8B503A9-070C-43DB-AD0F-5C4ACB1EBF39/0/G31RefShee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eologicsystems.wordpress.com/2011/06/21/a-business-case-for-sustainability-attention-alberta-oil-sands-operations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267200"/>
            <a:ext cx="8305800" cy="1752600"/>
          </a:xfrm>
        </p:spPr>
        <p:txBody>
          <a:bodyPr/>
          <a:lstStyle/>
          <a:p>
            <a:pPr algn="r"/>
            <a:r>
              <a:rPr lang="en-US" dirty="0" smtClean="0"/>
              <a:t>2011 - 2012</a:t>
            </a:r>
          </a:p>
          <a:p>
            <a:pPr algn="r"/>
            <a:r>
              <a:rPr lang="en-US" dirty="0" smtClean="0"/>
              <a:t>Research by Clay Showalter and </a:t>
            </a:r>
            <a:r>
              <a:rPr lang="en-US" dirty="0" err="1" smtClean="0"/>
              <a:t>Arij</a:t>
            </a:r>
            <a:r>
              <a:rPr lang="en-US" dirty="0" smtClean="0"/>
              <a:t> Beebe-Sweet</a:t>
            </a:r>
          </a:p>
          <a:p>
            <a:pPr algn="r"/>
            <a:r>
              <a:rPr lang="en-US" dirty="0" smtClean="0"/>
              <a:t>Energy Systems and Climate Change,</a:t>
            </a:r>
          </a:p>
          <a:p>
            <a:pPr algn="r"/>
            <a:r>
              <a:rPr lang="en-US" dirty="0" smtClean="0"/>
              <a:t>The Evergreen State College, Olympia, WA</a:t>
            </a:r>
          </a:p>
          <a:p>
            <a:pPr algn="r"/>
            <a:r>
              <a:rPr lang="en-US" dirty="0" smtClean="0"/>
              <a:t>		</a:t>
            </a:r>
          </a:p>
          <a:p>
            <a:pPr algn="r"/>
            <a:endParaRPr lang="en-US" dirty="0" smtClean="0"/>
          </a:p>
          <a:p>
            <a:pPr algn="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8305800" cy="1981200"/>
          </a:xfrm>
        </p:spPr>
        <p:txBody>
          <a:bodyPr/>
          <a:lstStyle/>
          <a:p>
            <a:r>
              <a:rPr lang="en-US" dirty="0" smtClean="0"/>
              <a:t>How sustainable is </a:t>
            </a:r>
            <a:br>
              <a:rPr lang="en-US" dirty="0" smtClean="0"/>
            </a:br>
            <a:r>
              <a:rPr lang="en-US" dirty="0" smtClean="0"/>
              <a:t>The Evergreen State College?</a:t>
            </a:r>
            <a:endParaRPr lang="en-US" dirty="0"/>
          </a:p>
        </p:txBody>
      </p:sp>
      <p:pic>
        <p:nvPicPr>
          <p:cNvPr id="12290" name="Picture 2" descr="C:\Users\Beebe-Sweet\AppData\Local\Microsoft\Windows\Temporary Internet Files\Content.IE5\JJW54IYM\MC9003892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7288" y="565150"/>
            <a:ext cx="668337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Materials	</a:t>
            </a:r>
          </a:p>
          <a:p>
            <a:r>
              <a:rPr lang="en-US" dirty="0" smtClean="0"/>
              <a:t>Energy</a:t>
            </a:r>
          </a:p>
          <a:p>
            <a:r>
              <a:rPr lang="en-US" dirty="0" smtClean="0"/>
              <a:t>Water</a:t>
            </a:r>
          </a:p>
          <a:p>
            <a:r>
              <a:rPr lang="en-US" dirty="0" smtClean="0"/>
              <a:t>Biodiversity</a:t>
            </a:r>
          </a:p>
          <a:p>
            <a:r>
              <a:rPr lang="en-US" dirty="0" err="1" smtClean="0"/>
              <a:t>Emmissions</a:t>
            </a:r>
            <a:r>
              <a:rPr lang="en-US" dirty="0" smtClean="0"/>
              <a:t>, Effluents, and Waste</a:t>
            </a:r>
          </a:p>
          <a:p>
            <a:r>
              <a:rPr lang="en-US" dirty="0" smtClean="0"/>
              <a:t>Products and Services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685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Environmental</a:t>
            </a:r>
            <a:endParaRPr lang="en-US" sz="3000" dirty="0"/>
          </a:p>
        </p:txBody>
      </p:sp>
      <p:pic>
        <p:nvPicPr>
          <p:cNvPr id="2051" name="Picture 3" descr="C:\Users\Beebe-Sweet\AppData\Local\Microsoft\Windows\Temporary Internet Files\Content.IE5\JJW54IYM\MP90043732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19200"/>
            <a:ext cx="2491194" cy="373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Beebe-Sweet\AppData\Local\Microsoft\Windows\Temporary Internet Files\Content.IE5\AA5U018D\MC90038355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68875" y="4814888"/>
            <a:ext cx="696913" cy="85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4932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Investment and Procurement Practices</a:t>
            </a:r>
          </a:p>
          <a:p>
            <a:r>
              <a:rPr lang="en-US" dirty="0" smtClean="0"/>
              <a:t>Non-discrimination</a:t>
            </a:r>
          </a:p>
          <a:p>
            <a:r>
              <a:rPr lang="en-US" dirty="0" smtClean="0"/>
              <a:t>Freedom of Association and Collective Bargaining</a:t>
            </a:r>
          </a:p>
          <a:p>
            <a:r>
              <a:rPr lang="en-US" dirty="0" smtClean="0"/>
              <a:t>Security </a:t>
            </a:r>
            <a:r>
              <a:rPr lang="en-US" dirty="0" smtClean="0"/>
              <a:t>Practices</a:t>
            </a:r>
          </a:p>
          <a:p>
            <a:r>
              <a:rPr lang="en-US" dirty="0" smtClean="0"/>
              <a:t>Indigenous Rights</a:t>
            </a:r>
          </a:p>
          <a:p>
            <a:r>
              <a:rPr lang="en-US" dirty="0" smtClean="0"/>
              <a:t>Assessment/Remediation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685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Human Rights</a:t>
            </a:r>
            <a:endParaRPr lang="en-US" sz="3000" dirty="0"/>
          </a:p>
        </p:txBody>
      </p:sp>
      <p:pic>
        <p:nvPicPr>
          <p:cNvPr id="3079" name="Picture 7" descr="C:\Users\Beebe-Sweet\AppData\Local\Microsoft\Windows\Temporary Internet Files\Content.IE5\3BFY98PM\MC9003909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48943" y="4038600"/>
            <a:ext cx="736600" cy="88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30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Employment</a:t>
            </a:r>
          </a:p>
          <a:p>
            <a:r>
              <a:rPr lang="en-US" dirty="0" smtClean="0"/>
              <a:t>Labor/Management Relations</a:t>
            </a:r>
          </a:p>
          <a:p>
            <a:r>
              <a:rPr lang="en-US" dirty="0" smtClean="0"/>
              <a:t>Occupational Health and Safety</a:t>
            </a:r>
          </a:p>
          <a:p>
            <a:r>
              <a:rPr lang="en-US" dirty="0" smtClean="0"/>
              <a:t>Training and Education</a:t>
            </a:r>
          </a:p>
          <a:p>
            <a:r>
              <a:rPr lang="en-US" dirty="0" smtClean="0"/>
              <a:t>Diversity and Equal Opportunity	</a:t>
            </a:r>
          </a:p>
          <a:p>
            <a:r>
              <a:rPr lang="en-US" dirty="0" smtClean="0"/>
              <a:t>Equal </a:t>
            </a:r>
            <a:r>
              <a:rPr lang="en-US" dirty="0" err="1" smtClean="0"/>
              <a:t>Renumeration</a:t>
            </a:r>
            <a:r>
              <a:rPr lang="en-US" dirty="0" smtClean="0"/>
              <a:t> for Women and Men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685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Labor Practices and Decent Work</a:t>
            </a:r>
            <a:endParaRPr lang="en-US" sz="3000" dirty="0"/>
          </a:p>
        </p:txBody>
      </p:sp>
      <p:pic>
        <p:nvPicPr>
          <p:cNvPr id="4099" name="Picture 3" descr="C:\Users\Beebe-Sweet\AppData\Local\Microsoft\Windows\Temporary Internet Files\Content.IE5\3RY15KMM\MC90038364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8888" y="4848225"/>
            <a:ext cx="936625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2778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Community engagement</a:t>
            </a:r>
          </a:p>
          <a:p>
            <a:endParaRPr lang="en-US" dirty="0" smtClean="0"/>
          </a:p>
          <a:p>
            <a:r>
              <a:rPr lang="en-US" dirty="0" smtClean="0"/>
              <a:t>Operations impacts on local communities</a:t>
            </a:r>
          </a:p>
          <a:p>
            <a:endParaRPr lang="en-US" dirty="0" smtClean="0"/>
          </a:p>
          <a:p>
            <a:r>
              <a:rPr lang="en-US" dirty="0" smtClean="0"/>
              <a:t>Compliance with laws and regulations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Society</a:t>
            </a:r>
            <a:endParaRPr lang="en-US" dirty="0"/>
          </a:p>
        </p:txBody>
      </p:sp>
      <p:pic>
        <p:nvPicPr>
          <p:cNvPr id="5122" name="Picture 2" descr="C:\Users\beeari30\AppData\Local\Microsoft\Windows\Temporary Internet Files\Content.IE5\F1UGQD2S\MC90039103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676400"/>
            <a:ext cx="717550" cy="873125"/>
          </a:xfrm>
          <a:prstGeom prst="rect">
            <a:avLst/>
          </a:prstGeom>
          <a:noFill/>
        </p:spPr>
      </p:pic>
      <p:pic>
        <p:nvPicPr>
          <p:cNvPr id="5123" name="Picture 3" descr="C:\Users\beeari30\AppData\Local\Microsoft\Windows\Temporary Internet Files\Content.IE5\DJQD4Z3Y\MC9003891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4638" y="3730625"/>
            <a:ext cx="747712" cy="8143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51582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Lifecycle stages of products with health and safety impacts</a:t>
            </a:r>
          </a:p>
          <a:p>
            <a:endParaRPr lang="en-US" dirty="0" smtClean="0"/>
          </a:p>
          <a:p>
            <a:r>
              <a:rPr lang="en-US" dirty="0" smtClean="0"/>
              <a:t>Practices related to customer satisfaction, such as surveys and evaluations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Product/Services Responsibilities</a:t>
            </a:r>
            <a:endParaRPr lang="en-US" dirty="0"/>
          </a:p>
        </p:txBody>
      </p:sp>
      <p:pic>
        <p:nvPicPr>
          <p:cNvPr id="3074" name="Picture 2" descr="C:\Users\beeari30\AppData\Local\Microsoft\Windows\Temporary Internet Files\Content.IE5\POKUSFD2\MC9003836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648200"/>
            <a:ext cx="852487" cy="728662"/>
          </a:xfrm>
          <a:prstGeom prst="rect">
            <a:avLst/>
          </a:prstGeom>
          <a:noFill/>
        </p:spPr>
      </p:pic>
      <p:pic>
        <p:nvPicPr>
          <p:cNvPr id="3076" name="Picture 4" descr="C:\Users\beeari30\AppData\Local\Microsoft\Windows\Temporary Internet Files\Content.IE5\POKUSFD2\MC9003910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44913" y="4591050"/>
            <a:ext cx="730250" cy="866775"/>
          </a:xfrm>
          <a:prstGeom prst="rect">
            <a:avLst/>
          </a:prstGeom>
          <a:noFill/>
        </p:spPr>
      </p:pic>
      <p:pic>
        <p:nvPicPr>
          <p:cNvPr id="3077" name="Picture 5" descr="C:\Users\beeari30\AppData\Local\Microsoft\Windows\Temporary Internet Files\Content.IE5\57GWCU8F\MC90038362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03900" y="4519613"/>
            <a:ext cx="852488" cy="9223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26157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Direct economic value generated and distributed</a:t>
            </a:r>
          </a:p>
          <a:p>
            <a:endParaRPr lang="en-US" dirty="0" smtClean="0"/>
          </a:p>
          <a:p>
            <a:r>
              <a:rPr lang="en-US" dirty="0" smtClean="0"/>
              <a:t>Policy and practices of spending</a:t>
            </a:r>
          </a:p>
          <a:p>
            <a:endParaRPr lang="en-US" dirty="0" smtClean="0"/>
          </a:p>
          <a:p>
            <a:r>
              <a:rPr lang="en-US" dirty="0" smtClean="0"/>
              <a:t>Hiring procedures for administration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</a:t>
            </a:r>
            <a:endParaRPr lang="en-US" dirty="0"/>
          </a:p>
        </p:txBody>
      </p:sp>
      <p:pic>
        <p:nvPicPr>
          <p:cNvPr id="1026" name="Picture 2" descr="C:\Users\beeari30\AppData\Local\Microsoft\Windows\Temporary Internet Files\Content.IE5\POKUSFD2\MC9003892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724400"/>
            <a:ext cx="964692" cy="7470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02190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Should Faculty and Student commuting practices be included in our GRI?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Boundaries</a:t>
            </a:r>
            <a:endParaRPr lang="en-US" dirty="0"/>
          </a:p>
        </p:txBody>
      </p:sp>
      <p:pic>
        <p:nvPicPr>
          <p:cNvPr id="1028" name="Picture 4" descr="C:\Users\Beebe-Sweet\AppData\Local\Microsoft\Windows\Temporary Internet Files\Content.IE5\3RY15KMM\MC90038919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9933" y="3774545"/>
            <a:ext cx="879475" cy="81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eebe-Sweet\AppData\Local\Microsoft\Windows\Temporary Internet Files\Content.IE5\JJW54IYM\MC90039104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43676" y="3774545"/>
            <a:ext cx="508000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Beebe-Sweet\AppData\Local\Microsoft\Windows\Temporary Internet Files\Content.IE5\3BFY98PM\MC900391038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32767" y="3715806"/>
            <a:ext cx="838200" cy="87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8620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791200"/>
            <a:ext cx="8382000" cy="68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100" dirty="0" smtClean="0"/>
              <a:t>GRI Sustainability Reporting Guidelines</a:t>
            </a:r>
            <a:endParaRPr lang="en-US" sz="1100" dirty="0" smtClean="0">
              <a:hlinkClick r:id="rId2"/>
            </a:endParaRPr>
          </a:p>
          <a:p>
            <a:pPr marL="0" indent="0" algn="ctr">
              <a:buNone/>
            </a:pPr>
            <a:r>
              <a:rPr lang="en-US" sz="1100" dirty="0" smtClean="0">
                <a:hlinkClick r:id="rId2"/>
              </a:rPr>
              <a:t>http://www.globalreporting.org/NR/rdonlyres/D8B503A9-070C-43DB-AD0F-5C4ACB1EBF39/0/G31RefSheet.pdf</a:t>
            </a:r>
            <a:endParaRPr lang="en-US" sz="11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Decision Tree</a:t>
            </a:r>
            <a:endParaRPr lang="en-US" sz="3600" dirty="0"/>
          </a:p>
        </p:txBody>
      </p:sp>
      <p:grpSp>
        <p:nvGrpSpPr>
          <p:cNvPr id="5" name="Group 4"/>
          <p:cNvGrpSpPr/>
          <p:nvPr/>
        </p:nvGrpSpPr>
        <p:grpSpPr>
          <a:xfrm>
            <a:off x="1905000" y="762000"/>
            <a:ext cx="5398806" cy="4936904"/>
            <a:chOff x="196552" y="-205099"/>
            <a:chExt cx="7913407" cy="828942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9740" t="9240" r="25353" b="6500"/>
            <a:stretch/>
          </p:blipFill>
          <p:spPr bwMode="auto">
            <a:xfrm>
              <a:off x="196552" y="-205099"/>
              <a:ext cx="7913407" cy="828942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6705600" y="-76200"/>
              <a:ext cx="1404359" cy="20574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42" name="Picture 2" descr="C:\Users\Beebe-Sweet\AppData\Local\Microsoft\Windows\Temporary Internet Files\Content.IE5\3RY15KMM\MC90038918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44656" y="4876800"/>
            <a:ext cx="560387" cy="100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4194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 evaluation of metric (GRI) </a:t>
            </a:r>
            <a:r>
              <a:rPr lang="en-US" smtClean="0"/>
              <a:t>and its implementation.</a:t>
            </a:r>
            <a:endParaRPr lang="en-US" dirty="0" smtClean="0"/>
          </a:p>
          <a:p>
            <a:r>
              <a:rPr lang="en-US" dirty="0" smtClean="0"/>
              <a:t>Global Reporting Initiative</a:t>
            </a:r>
          </a:p>
          <a:p>
            <a:pPr lvl="1"/>
            <a:r>
              <a:rPr lang="en-US" dirty="0" smtClean="0"/>
              <a:t>Systems Thinking</a:t>
            </a:r>
            <a:endParaRPr lang="en-US" dirty="0" smtClean="0"/>
          </a:p>
          <a:p>
            <a:r>
              <a:rPr lang="en-US" dirty="0" smtClean="0"/>
              <a:t>Vision </a:t>
            </a:r>
            <a:r>
              <a:rPr lang="en-US" dirty="0" smtClean="0"/>
              <a:t>of the Future</a:t>
            </a:r>
          </a:p>
          <a:p>
            <a:pPr lvl="1"/>
            <a:r>
              <a:rPr lang="en-US" dirty="0" smtClean="0"/>
              <a:t>Question </a:t>
            </a:r>
            <a:r>
              <a:rPr lang="en-US" dirty="0" smtClean="0"/>
              <a:t>society faces:  What impacts are we willing to absorb or </a:t>
            </a:r>
            <a:r>
              <a:rPr lang="en-US" dirty="0" smtClean="0"/>
              <a:t>endure?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pic>
        <p:nvPicPr>
          <p:cNvPr id="10242" name="Picture 2" descr="C:\Users\beeari30\AppData\Local\Microsoft\Windows\Temporary Internet Files\Content.IE5\F1UGQD2S\MC9003835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4800600"/>
            <a:ext cx="696912" cy="9858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621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H1:  Evergreen is sustainable.	</a:t>
            </a:r>
          </a:p>
          <a:p>
            <a:r>
              <a:rPr lang="en-US" dirty="0" smtClean="0"/>
              <a:t>H2:  Evergreen is sustainable to some degree, but needs to improve certain elements to become truly sustainable.</a:t>
            </a:r>
          </a:p>
          <a:p>
            <a:r>
              <a:rPr lang="en-US" dirty="0" smtClean="0"/>
              <a:t>H3: Evergreen is not sustainable.</a:t>
            </a:r>
          </a:p>
          <a:p>
            <a:r>
              <a:rPr lang="en-US" dirty="0" smtClean="0"/>
              <a:t>Null: </a:t>
            </a:r>
            <a:r>
              <a:rPr lang="en-US" dirty="0" smtClean="0"/>
              <a:t>There is no way to measure</a:t>
            </a:r>
            <a:r>
              <a:rPr lang="en-US" dirty="0" smtClean="0"/>
              <a:t> </a:t>
            </a:r>
            <a:r>
              <a:rPr lang="en-US" dirty="0" smtClean="0"/>
              <a:t>Evergreen’s sustainability.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685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Hypothesis</a:t>
            </a:r>
            <a:endParaRPr lang="en-US" sz="3000" dirty="0"/>
          </a:p>
        </p:txBody>
      </p:sp>
      <p:pic>
        <p:nvPicPr>
          <p:cNvPr id="7170" name="Picture 2" descr="C:\Users\Beebe-Sweet\AppData\Local\Microsoft\Windows\Temporary Internet Files\Content.IE5\3BFY98PM\MC9003891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6050" y="454025"/>
            <a:ext cx="860425" cy="53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2159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Sustainability?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14400" y="2362200"/>
            <a:ext cx="3124200" cy="2561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The capacity to </a:t>
            </a:r>
            <a:r>
              <a:rPr lang="en-US" u="sng" dirty="0" smtClean="0"/>
              <a:t>endure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algn="ctr"/>
            <a:r>
              <a:rPr lang="en-US" dirty="0" smtClean="0"/>
              <a:t>People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Planet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Profit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953000"/>
            <a:ext cx="4800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/>
              <a:t>geo Logic Systems</a:t>
            </a:r>
            <a:endParaRPr lang="en-US" sz="1200" dirty="0" smtClean="0">
              <a:hlinkClick r:id="rId3"/>
            </a:endParaRPr>
          </a:p>
          <a:p>
            <a:pPr algn="ctr"/>
            <a:r>
              <a:rPr lang="en-US" sz="1200" dirty="0" smtClean="0">
                <a:hlinkClick r:id="rId3"/>
              </a:rPr>
              <a:t>http://geologicsystems.wordpress.com/2011/06/21/a-business-case-for-sustainability-attention-alberta-oil-sands-operations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</p:txBody>
      </p:sp>
      <p:pic>
        <p:nvPicPr>
          <p:cNvPr id="6146" name="Picture 2" descr="C:\Users\Beebe-Sweet\AppData\Local\Microsoft\Windows\Temporary Internet Files\Content.IE5\JJW54IYM\MC900389152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13663" y="4114800"/>
            <a:ext cx="574675" cy="96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Beebe-Sweet\AppData\Local\Microsoft\Windows\Temporary Internet Files\Content.IE5\3RY15KMM\MC90039101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4118" y="3200400"/>
            <a:ext cx="89376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Beebe-Sweet\AppData\Local\Microsoft\Windows\Temporary Internet Files\Content.IE5\3RY15KMM\MC900391006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3000" y="2177256"/>
            <a:ext cx="922338" cy="69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is </a:t>
            </a:r>
            <a:r>
              <a:rPr lang="en-US" dirty="0" smtClean="0"/>
              <a:t>sustainability </a:t>
            </a:r>
            <a:r>
              <a:rPr lang="en-US" dirty="0" smtClean="0"/>
              <a:t>i</a:t>
            </a:r>
            <a:r>
              <a:rPr lang="en-US" dirty="0" smtClean="0"/>
              <a:t>mportant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7170" name="Picture 2" descr="C:\Users\beeari30\AppData\Local\Microsoft\Windows\Temporary Internet Files\Content.IE5\57GWCU8F\MC9003835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4038600"/>
            <a:ext cx="434340" cy="9564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0583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living things are reliant on a healthy ecosystem.</a:t>
            </a:r>
          </a:p>
          <a:p>
            <a:endParaRPr lang="en-US" dirty="0" smtClean="0"/>
          </a:p>
          <a:p>
            <a:r>
              <a:rPr lang="en-US" dirty="0" smtClean="0"/>
              <a:t>All creatures impose a load on their environment’s ability to supply what they need and absorb what they excrete.</a:t>
            </a:r>
          </a:p>
          <a:p>
            <a:endParaRPr lang="en-US" dirty="0" smtClean="0"/>
          </a:p>
          <a:p>
            <a:r>
              <a:rPr lang="en-US" dirty="0" smtClean="0"/>
              <a:t>Carrying capacity is the maximum persistently feasible load for a given creature and way of life.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Carrying Capacity</a:t>
            </a:r>
            <a:endParaRPr lang="en-US" dirty="0"/>
          </a:p>
        </p:txBody>
      </p:sp>
      <p:pic>
        <p:nvPicPr>
          <p:cNvPr id="9219" name="Picture 3" descr="C:\Users\beeari30\AppData\Local\Microsoft\Windows\Temporary Internet Files\Content.IE5\57GWCU8F\MC90038355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029200"/>
            <a:ext cx="904875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Technological advances can increase the Earth’s human carrying capacity.</a:t>
            </a:r>
          </a:p>
          <a:p>
            <a:endParaRPr lang="en-US" dirty="0" smtClean="0"/>
          </a:p>
          <a:p>
            <a:r>
              <a:rPr lang="en-US" dirty="0" smtClean="0"/>
              <a:t>Phantom carrying capacity.</a:t>
            </a:r>
          </a:p>
          <a:p>
            <a:endParaRPr lang="en-US" dirty="0" smtClean="0"/>
          </a:p>
          <a:p>
            <a:r>
              <a:rPr lang="en-US" dirty="0" smtClean="0"/>
              <a:t>Each enlargement of human carrying capacity means diverting some of Earth’s life supporting capacity away from other species.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Humans &amp; Carrying Capacity</a:t>
            </a:r>
            <a:endParaRPr lang="en-US" dirty="0"/>
          </a:p>
        </p:txBody>
      </p:sp>
      <p:pic>
        <p:nvPicPr>
          <p:cNvPr id="8194" name="Picture 2" descr="C:\Users\beeari30\AppData\Local\Microsoft\Windows\Temporary Internet Files\Content.IE5\F1UGQD2S\MC9003836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057400"/>
            <a:ext cx="965200" cy="611188"/>
          </a:xfrm>
          <a:prstGeom prst="rect">
            <a:avLst/>
          </a:prstGeom>
          <a:noFill/>
        </p:spPr>
      </p:pic>
      <p:pic>
        <p:nvPicPr>
          <p:cNvPr id="8195" name="Picture 3" descr="C:\Users\beeari30\AppData\Local\Microsoft\Windows\Temporary Internet Files\Content.IE5\DJQD4Z3Y\MC90038359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4876800"/>
            <a:ext cx="890587" cy="731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There are several established ways for measuring sustainability</a:t>
            </a:r>
          </a:p>
          <a:p>
            <a:pPr lvl="1"/>
            <a:r>
              <a:rPr lang="en-US" dirty="0" smtClean="0"/>
              <a:t>Life Cycle Analysis</a:t>
            </a:r>
          </a:p>
          <a:p>
            <a:pPr lvl="1"/>
            <a:r>
              <a:rPr lang="en-US" dirty="0" smtClean="0"/>
              <a:t>Environmental Sustainability Index</a:t>
            </a:r>
          </a:p>
          <a:p>
            <a:pPr lvl="1"/>
            <a:r>
              <a:rPr lang="en-US" dirty="0"/>
              <a:t>Ecological Footprint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Anthropologists Cultural Approach</a:t>
            </a: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/>
              <a:t>AASHE STARS (Sustainability Tracking, Assessment &amp; Rating System, for Colleges and Universities)</a:t>
            </a: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en-US" dirty="0"/>
              <a:t>Current system used and acknowledged by Evergreen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685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How is sustainability measured?</a:t>
            </a:r>
            <a:endParaRPr lang="en-US" sz="3000" dirty="0"/>
          </a:p>
        </p:txBody>
      </p:sp>
      <p:pic>
        <p:nvPicPr>
          <p:cNvPr id="4098" name="Picture 2" descr="C:\Users\beeari30\AppData\Local\Microsoft\Windows\Temporary Internet Files\Content.IE5\57GWCU8F\MC90038360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5334000"/>
            <a:ext cx="857250" cy="766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 Reporting </a:t>
            </a:r>
            <a:r>
              <a:rPr lang="en-US" dirty="0" smtClean="0"/>
              <a:t>Initiative </a:t>
            </a:r>
            <a:r>
              <a:rPr lang="en-US" dirty="0" smtClean="0"/>
              <a:t>(GRI)</a:t>
            </a:r>
          </a:p>
          <a:p>
            <a:pPr lvl="1"/>
            <a:r>
              <a:rPr lang="en-US" dirty="0"/>
              <a:t>The GRI framework is the most widely used standardized sustainability reporting framework in the world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Developed by NGO’s CERES and </a:t>
            </a:r>
            <a:r>
              <a:rPr lang="en-US" dirty="0" err="1" smtClean="0"/>
              <a:t>Tellus</a:t>
            </a:r>
            <a:r>
              <a:rPr lang="en-US" dirty="0" smtClean="0"/>
              <a:t> Institute (supported by UNEP) in 1997</a:t>
            </a:r>
          </a:p>
          <a:p>
            <a:pPr lvl="1"/>
            <a:r>
              <a:rPr lang="en-US" dirty="0" smtClean="0"/>
              <a:t>Has gone through several revisions as an understanding of the metric has evolved current standard G4 is in practice.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68580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Choosing our Metric</a:t>
            </a:r>
            <a:endParaRPr lang="en-US" sz="3000" dirty="0"/>
          </a:p>
        </p:txBody>
      </p:sp>
      <p:pic>
        <p:nvPicPr>
          <p:cNvPr id="2050" name="Picture 2" descr="C:\Users\beeari30\AppData\Local\Microsoft\Windows\Temporary Internet Files\Content.IE5\57GWCU8F\MC9003835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9075" y="5070475"/>
            <a:ext cx="725488" cy="99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Environmental</a:t>
            </a:r>
          </a:p>
          <a:p>
            <a:r>
              <a:rPr lang="en-US" dirty="0" smtClean="0"/>
              <a:t>Human Rights</a:t>
            </a:r>
          </a:p>
          <a:p>
            <a:r>
              <a:rPr lang="en-US" dirty="0" smtClean="0"/>
              <a:t>Labor Practices and Decent Work</a:t>
            </a:r>
          </a:p>
          <a:p>
            <a:r>
              <a:rPr lang="en-US" dirty="0" smtClean="0"/>
              <a:t>Society</a:t>
            </a:r>
          </a:p>
          <a:p>
            <a:r>
              <a:rPr lang="en-US" dirty="0" smtClean="0"/>
              <a:t>Product Responsibility</a:t>
            </a:r>
          </a:p>
          <a:p>
            <a:r>
              <a:rPr lang="en-US" dirty="0" smtClean="0"/>
              <a:t>Economic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685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Six Performance Indicators</a:t>
            </a:r>
            <a:endParaRPr lang="en-US" sz="3000" dirty="0"/>
          </a:p>
        </p:txBody>
      </p:sp>
      <p:pic>
        <p:nvPicPr>
          <p:cNvPr id="5122" name="Picture 2" descr="C:\Users\Beebe-Sweet\AppData\Local\Microsoft\Windows\Temporary Internet Files\Content.IE5\AA5U018D\MC9003892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572000"/>
            <a:ext cx="998537" cy="100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1503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FBEF59"/>
      </a:hlink>
      <a:folHlink>
        <a:srgbClr val="F7C89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435</TotalTime>
  <Words>414</Words>
  <Application>Microsoft Office PowerPoint</Application>
  <PresentationFormat>On-screen Show (4:3)</PresentationFormat>
  <Paragraphs>109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Paper</vt:lpstr>
      <vt:lpstr>How sustainable is  The Evergreen State College?</vt:lpstr>
      <vt:lpstr>Hypothesis</vt:lpstr>
      <vt:lpstr>What is Sustainability?</vt:lpstr>
      <vt:lpstr>Why is sustainability important?</vt:lpstr>
      <vt:lpstr>Carrying Capacity</vt:lpstr>
      <vt:lpstr>Humans &amp; Carrying Capacity</vt:lpstr>
      <vt:lpstr>How is sustainability measured?</vt:lpstr>
      <vt:lpstr>Choosing our Metric</vt:lpstr>
      <vt:lpstr>Six Performance Indicators</vt:lpstr>
      <vt:lpstr>Environmental</vt:lpstr>
      <vt:lpstr>Human Rights</vt:lpstr>
      <vt:lpstr>Labor Practices and Decent Work</vt:lpstr>
      <vt:lpstr>Society</vt:lpstr>
      <vt:lpstr>Product/Services Responsibilities</vt:lpstr>
      <vt:lpstr>Economic</vt:lpstr>
      <vt:lpstr>Boundaries</vt:lpstr>
      <vt:lpstr>Decision Tree</vt:lpstr>
      <vt:lpstr>Conclusion</vt:lpstr>
    </vt:vector>
  </TitlesOfParts>
  <Company>The Evergreen State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sustainable is The Evergreen S</dc:title>
  <dc:creator>Academic Computing</dc:creator>
  <cp:lastModifiedBy>Academic Computing</cp:lastModifiedBy>
  <cp:revision>137</cp:revision>
  <cp:lastPrinted>2011-12-06T13:57:40Z</cp:lastPrinted>
  <dcterms:created xsi:type="dcterms:W3CDTF">2011-11-08T21:13:26Z</dcterms:created>
  <dcterms:modified xsi:type="dcterms:W3CDTF">2011-12-06T20:28:26Z</dcterms:modified>
</cp:coreProperties>
</file>