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59" r:id="rId27"/>
    <p:sldId id="258" r:id="rId28"/>
    <p:sldId id="257" r:id="rId29"/>
    <p:sldId id="256" r:id="rId30"/>
    <p:sldId id="267" r:id="rId31"/>
    <p:sldId id="268" r:id="rId32"/>
    <p:sldId id="269" r:id="rId33"/>
    <p:sldId id="270" r:id="rId34"/>
    <p:sldId id="271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A25F"/>
    <a:srgbClr val="99D59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4E941-C3D7-4AB9-BCDD-308A53046637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DD3A4-23C2-4A7F-91AF-53468FBE1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861649-C143-4388-8942-F16759EEA87E}" type="slidenum">
              <a:rPr lang="en-US"/>
              <a:pPr/>
              <a:t>2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 erikorama, http://www.flickr.com/photos/erikorama/4943864958/in/photostream/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0CCC49-870B-4259-A6BA-47C29894DAD4}" type="slidenum">
              <a:rPr lang="en-US"/>
              <a:pPr/>
              <a:t>3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Left - </a:t>
            </a:r>
            <a:r>
              <a:rPr lang="en-US" dirty="0" err="1"/>
              <a:t>Spartina</a:t>
            </a:r>
            <a:r>
              <a:rPr lang="en-US" dirty="0"/>
              <a:t> </a:t>
            </a:r>
            <a:r>
              <a:rPr lang="en-US" dirty="0" err="1"/>
              <a:t>alterniflora</a:t>
            </a:r>
            <a:r>
              <a:rPr lang="en-US" dirty="0"/>
              <a:t>; Sandy Richard. http://www.flickr.com/photos/9428166@N03/2687259862/</a:t>
            </a:r>
          </a:p>
          <a:p>
            <a:r>
              <a:rPr lang="en-US" dirty="0"/>
              <a:t>Upper right: Restoring </a:t>
            </a:r>
            <a:r>
              <a:rPr lang="en-US" dirty="0" err="1"/>
              <a:t>spartina</a:t>
            </a:r>
            <a:r>
              <a:rPr lang="en-US" dirty="0"/>
              <a:t> in Louisiana. Image by </a:t>
            </a:r>
            <a:r>
              <a:rPr lang="en-US" dirty="0" err="1"/>
              <a:t>eustatic</a:t>
            </a:r>
            <a:r>
              <a:rPr lang="en-US" dirty="0"/>
              <a:t>. http://www.flickr.com/photos/eustatic/1013302092/sizes/o/</a:t>
            </a:r>
          </a:p>
          <a:p>
            <a:r>
              <a:rPr lang="en-US" dirty="0"/>
              <a:t>Lower right: WA Department of Agriculture: Triangle Cove on Camano Island before major </a:t>
            </a:r>
            <a:r>
              <a:rPr lang="en-US" dirty="0" err="1"/>
              <a:t>Spartina</a:t>
            </a:r>
            <a:r>
              <a:rPr lang="en-US" dirty="0"/>
              <a:t> treatment in 2002</a:t>
            </a:r>
          </a:p>
          <a:p>
            <a:r>
              <a:rPr lang="en-US" dirty="0"/>
              <a:t>and in the spring of 2007.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05BB56-06AA-4979-AB43-A59F406D5FAE}" type="slidenum">
              <a:rPr lang="en-US"/>
              <a:pPr/>
              <a:t>4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http://www.wordle.net/show/wrdl/2855215/InvasivePlantSpecies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C3AE0B-2FA5-4547-925E-DA5394293E83}" type="slidenum">
              <a:rPr lang="en-US"/>
              <a:pPr/>
              <a:t>5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34CBAD-6CA3-4CC4-8193-297389588EAA}" type="slidenum">
              <a:rPr lang="en-US"/>
              <a:pPr/>
              <a:t>6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8419A5-6061-424F-8B4E-B7920379028F}" type="slidenum">
              <a:rPr lang="en-US"/>
              <a:pPr/>
              <a:t>7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E466-C7A1-41D3-AE87-BADA6197FB67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CCBC-0459-4F8E-92A3-6240D2ACC8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E466-C7A1-41D3-AE87-BADA6197FB67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CCBC-0459-4F8E-92A3-6240D2ACC8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E466-C7A1-41D3-AE87-BADA6197FB67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CCBC-0459-4F8E-92A3-6240D2ACC8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6E1F91F-05EF-46A4-8B80-B423B7293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E466-C7A1-41D3-AE87-BADA6197FB67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CCBC-0459-4F8E-92A3-6240D2ACC8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E466-C7A1-41D3-AE87-BADA6197FB67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CCBC-0459-4F8E-92A3-6240D2ACC8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E466-C7A1-41D3-AE87-BADA6197FB67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CCBC-0459-4F8E-92A3-6240D2ACC8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E466-C7A1-41D3-AE87-BADA6197FB67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CCBC-0459-4F8E-92A3-6240D2ACC8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E466-C7A1-41D3-AE87-BADA6197FB67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CCBC-0459-4F8E-92A3-6240D2ACC8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E466-C7A1-41D3-AE87-BADA6197FB67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CCBC-0459-4F8E-92A3-6240D2ACC8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E466-C7A1-41D3-AE87-BADA6197FB67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CCBC-0459-4F8E-92A3-6240D2ACC8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E466-C7A1-41D3-AE87-BADA6197FB67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CCBC-0459-4F8E-92A3-6240D2ACC8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2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4E466-C7A1-41D3-AE87-BADA6197FB67}" type="datetimeFigureOut">
              <a:rPr lang="en-US" smtClean="0"/>
              <a:pPr/>
              <a:t>12/9/2010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CCBC-0459-4F8E-92A3-6240D2ACC8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20962"/>
          </a:xfrm>
        </p:spPr>
        <p:txBody>
          <a:bodyPr>
            <a:normAutofit/>
          </a:bodyPr>
          <a:lstStyle/>
          <a:p>
            <a:r>
              <a:rPr lang="en-US" sz="5400" dirty="0" smtClean="0"/>
              <a:t>Policy and Restoration in Vegetation Management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3276600"/>
            <a:ext cx="358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Allison Smith</a:t>
            </a:r>
          </a:p>
          <a:p>
            <a:pPr algn="ctr"/>
            <a:r>
              <a:rPr lang="en-US" sz="2800" dirty="0" smtClean="0"/>
              <a:t>Evan </a:t>
            </a:r>
            <a:r>
              <a:rPr lang="en-US" sz="2800" dirty="0" err="1" smtClean="0"/>
              <a:t>Mangold</a:t>
            </a:r>
            <a:endParaRPr lang="en-US" sz="2800" dirty="0" smtClean="0"/>
          </a:p>
          <a:p>
            <a:pPr algn="ctr"/>
            <a:r>
              <a:rPr lang="en-US" sz="2800" dirty="0" smtClean="0"/>
              <a:t>Scott </a:t>
            </a:r>
            <a:r>
              <a:rPr lang="en-US" sz="2800" dirty="0" err="1" smtClean="0"/>
              <a:t>Stavely</a:t>
            </a:r>
            <a:endParaRPr lang="en-US" sz="2800" dirty="0" smtClean="0"/>
          </a:p>
          <a:p>
            <a:pPr algn="ctr"/>
            <a:r>
              <a:rPr lang="en-US" sz="2800" dirty="0" smtClean="0"/>
              <a:t>Marissa  </a:t>
            </a:r>
            <a:r>
              <a:rPr lang="en-US" sz="2800" dirty="0" err="1" smtClean="0"/>
              <a:t>Whisman</a:t>
            </a:r>
            <a:endParaRPr lang="en-US" sz="2800" dirty="0" smtClean="0"/>
          </a:p>
          <a:p>
            <a:pPr algn="ctr"/>
            <a:r>
              <a:rPr lang="en-US" sz="2800" dirty="0" smtClean="0"/>
              <a:t>Tim Rogers</a:t>
            </a:r>
          </a:p>
          <a:p>
            <a:pPr algn="ctr"/>
            <a:r>
              <a:rPr lang="en-US" sz="2800" dirty="0" smtClean="0"/>
              <a:t>Jennie </a:t>
            </a:r>
            <a:r>
              <a:rPr lang="en-US" sz="2800" dirty="0" err="1" smtClean="0"/>
              <a:t>Husby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it Should be Removed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Serious threat to native species</a:t>
            </a:r>
          </a:p>
          <a:p>
            <a:endParaRPr lang="en-US" dirty="0" smtClean="0"/>
          </a:p>
          <a:p>
            <a:r>
              <a:rPr lang="en-US" dirty="0" smtClean="0"/>
              <a:t>Dominates over other plant species</a:t>
            </a:r>
          </a:p>
          <a:p>
            <a:endParaRPr lang="en-US" dirty="0" smtClean="0"/>
          </a:p>
          <a:p>
            <a:r>
              <a:rPr lang="en-US" dirty="0" smtClean="0"/>
              <a:t>Makes reforestation difficult</a:t>
            </a:r>
          </a:p>
          <a:p>
            <a:endParaRPr lang="en-US" dirty="0" smtClean="0"/>
          </a:p>
          <a:p>
            <a:r>
              <a:rPr lang="en-US" dirty="0" smtClean="0"/>
              <a:t>Spreads easily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and Mechanical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Pulling</a:t>
            </a:r>
          </a:p>
          <a:p>
            <a:endParaRPr lang="en-US" dirty="0" smtClean="0"/>
          </a:p>
          <a:p>
            <a:r>
              <a:rPr lang="en-US" dirty="0" smtClean="0"/>
              <a:t>Wrench-removal</a:t>
            </a:r>
          </a:p>
          <a:p>
            <a:endParaRPr lang="en-US" dirty="0" smtClean="0"/>
          </a:p>
          <a:p>
            <a:r>
              <a:rPr lang="en-US" dirty="0" smtClean="0"/>
              <a:t>Brush-hog removal</a:t>
            </a:r>
          </a:p>
          <a:p>
            <a:endParaRPr lang="en-US" dirty="0" smtClean="0"/>
          </a:p>
          <a:p>
            <a:r>
              <a:rPr lang="en-US" dirty="0" smtClean="0"/>
              <a:t>Saw cutting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752600"/>
            <a:ext cx="42291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Stem Miner</a:t>
            </a:r>
          </a:p>
          <a:p>
            <a:r>
              <a:rPr lang="en-US" dirty="0" smtClean="0"/>
              <a:t>Seed Beetle</a:t>
            </a:r>
          </a:p>
          <a:p>
            <a:r>
              <a:rPr lang="en-US" dirty="0" smtClean="0"/>
              <a:t>Broom Twig Moth</a:t>
            </a:r>
          </a:p>
          <a:p>
            <a:r>
              <a:rPr lang="en-US" dirty="0" smtClean="0"/>
              <a:t>Seed Weevil</a:t>
            </a:r>
          </a:p>
          <a:p>
            <a:r>
              <a:rPr lang="en-US" dirty="0" smtClean="0"/>
              <a:t>Grazing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905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Chemical Methods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the most effective but also the most harmful</a:t>
            </a:r>
          </a:p>
          <a:p>
            <a:r>
              <a:rPr lang="en-US" dirty="0" smtClean="0"/>
              <a:t>Notorious for damaging non-target species</a:t>
            </a:r>
          </a:p>
          <a:p>
            <a:r>
              <a:rPr lang="en-US" dirty="0" smtClean="0"/>
              <a:t>Rely greatly on appropriate timing and application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Controlled Burns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Best suited for large patches</a:t>
            </a:r>
          </a:p>
          <a:p>
            <a:r>
              <a:rPr lang="en-US" dirty="0" smtClean="0"/>
              <a:t>Harms non-target species</a:t>
            </a:r>
          </a:p>
          <a:p>
            <a:r>
              <a:rPr lang="en-US" dirty="0" smtClean="0"/>
              <a:t>Difficult to plan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124200"/>
            <a:ext cx="4618048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03 May 2007 1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le 1"/>
          <p:cNvSpPr>
            <a:spLocks noGrp="1"/>
          </p:cNvSpPr>
          <p:nvPr>
            <p:ph type="ctrTitle"/>
          </p:nvPr>
        </p:nvSpPr>
        <p:spPr>
          <a:xfrm>
            <a:off x="1371600" y="3543300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112" charset="-128"/>
              </a:rPr>
              <a:t>Restoration Applications for Smith Prairie</a:t>
            </a:r>
          </a:p>
        </p:txBody>
      </p:sp>
      <p:sp>
        <p:nvSpPr>
          <p:cNvPr id="13316" name="Subtitle 2"/>
          <p:cNvSpPr>
            <a:spLocks noGrp="1"/>
          </p:cNvSpPr>
          <p:nvPr>
            <p:ph type="subTitle" idx="1"/>
          </p:nvPr>
        </p:nvSpPr>
        <p:spPr>
          <a:xfrm>
            <a:off x="5981700" y="5765800"/>
            <a:ext cx="29591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00"/>
                </a:solidFill>
                <a:ea typeface="ＭＳ Ｐゴシック" pitchFamily="112" charset="-128"/>
              </a:rPr>
              <a:t>By Scott Stavely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 descr="pre-1950s Smith Prair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74937" r="-74937"/>
          <a:stretch>
            <a:fillRect/>
          </a:stretch>
        </p:blipFill>
        <p:spPr>
          <a:xfrm>
            <a:off x="-2211388" y="0"/>
            <a:ext cx="16233776" cy="89281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274638"/>
            <a:ext cx="2133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reflection stA="50000" endPos="75000" dist="12700" dir="5400000" sy="-100000" algn="bl" rotWithShape="0"/>
                </a:effectLst>
                <a:ea typeface="+mj-ea"/>
                <a:cs typeface="+mj-cs"/>
              </a:rPr>
              <a:t>History</a:t>
            </a: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0" y="0"/>
            <a:ext cx="26797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alibri" charset="0"/>
              </a:rPr>
              <a:t>Puget Lowland Prairies</a:t>
            </a:r>
          </a:p>
          <a:p>
            <a:pPr>
              <a:buFont typeface="Arial" charset="0"/>
              <a:buChar char="•"/>
            </a:pPr>
            <a:endParaRPr lang="en-US" sz="2000">
              <a:solidFill>
                <a:schemeClr val="bg1"/>
              </a:solidFill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Calibri" charset="0"/>
              </a:rPr>
              <a:t>Began forming after the Fraser glaciation, 10,000ybp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Calibri" charset="0"/>
              </a:rPr>
              <a:t>Outwash soils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Calibri" charset="0"/>
              </a:rPr>
              <a:t>Climate shift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Calibri" charset="0"/>
              </a:rPr>
              <a:t>Natural burn cycle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Calibri" charset="0"/>
              </a:rPr>
              <a:t>Human presence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Calibri" charset="0"/>
              </a:rPr>
              <a:t>Burned yearly in the fall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Calibri" charset="0"/>
              </a:rPr>
              <a:t>Food and materials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Calibri" charset="0"/>
              </a:rPr>
              <a:t>150,000-180,000 acres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Calibri" charset="0"/>
              </a:rPr>
              <a:t>Biodiversity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Calibri" charset="0"/>
              </a:rPr>
              <a:t>Aquifer Recharge</a:t>
            </a:r>
          </a:p>
          <a:p>
            <a:pPr>
              <a:buFont typeface="Arial" charset="0"/>
              <a:buChar char="•"/>
            </a:pPr>
            <a:endParaRPr lang="en-US" sz="1600">
              <a:solidFill>
                <a:schemeClr val="bg1"/>
              </a:solidFill>
              <a:latin typeface="Calibri" charset="0"/>
            </a:endParaRPr>
          </a:p>
          <a:p>
            <a:endParaRPr lang="en-US" sz="2000">
              <a:solidFill>
                <a:schemeClr val="bg1"/>
              </a:solidFill>
              <a:latin typeface="Calibri" charset="0"/>
            </a:endParaRPr>
          </a:p>
          <a:p>
            <a:r>
              <a:rPr lang="en-US" sz="2000">
                <a:solidFill>
                  <a:schemeClr val="bg1"/>
                </a:solidFill>
                <a:latin typeface="Calibri" charset="0"/>
              </a:rPr>
              <a:t>Smith Prairie</a:t>
            </a:r>
          </a:p>
          <a:p>
            <a:endParaRPr lang="en-US" sz="2000">
              <a:solidFill>
                <a:schemeClr val="bg1"/>
              </a:solidFill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Calibri" charset="0"/>
              </a:rPr>
              <a:t>~1000 original acres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Calibri" charset="0"/>
              </a:rPr>
              <a:t>Lower Skagit tribe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Calibri" charset="0"/>
              </a:rPr>
              <a:t>Farms, NOLAF, PRI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112" charset="-128"/>
            </a:endParaRPr>
          </a:p>
        </p:txBody>
      </p:sp>
      <p:pic>
        <p:nvPicPr>
          <p:cNvPr id="15363" name="Picture 5" descr="1.jpg"/>
          <p:cNvPicPr>
            <a:picLocks noChangeAspect="1"/>
          </p:cNvPicPr>
          <p:nvPr/>
        </p:nvPicPr>
        <p:blipFill>
          <a:blip r:embed="rId2" cstate="print"/>
          <a:srcRect l="19861" t="2779" r="1666" b="2779"/>
          <a:stretch>
            <a:fillRect/>
          </a:stretch>
        </p:blipFill>
        <p:spPr bwMode="auto">
          <a:xfrm>
            <a:off x="0" y="0"/>
            <a:ext cx="9263063" cy="72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112" charset="-128"/>
            </a:endParaRPr>
          </a:p>
        </p:txBody>
      </p:sp>
      <p:pic>
        <p:nvPicPr>
          <p:cNvPr id="16387" name="Picture 3" descr="June 2008 aerial photos Pac Rim 0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ea typeface="ＭＳ Ｐゴシック" pitchFamily="112" charset="-128"/>
              </a:rPr>
              <a:t>Now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700" smtClean="0">
                <a:solidFill>
                  <a:srgbClr val="FFFFFF"/>
                </a:solidFill>
                <a:ea typeface="ＭＳ Ｐゴシック" pitchFamily="112" charset="-128"/>
              </a:rPr>
              <a:t>How to do a proper restoration?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700" smtClean="0">
              <a:solidFill>
                <a:srgbClr val="FFFFFF"/>
              </a:solidFill>
              <a:ea typeface="ＭＳ Ｐゴシック" pitchFamily="112" charset="-128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700" smtClean="0">
                <a:solidFill>
                  <a:srgbClr val="FFFFFF"/>
                </a:solidFill>
                <a:ea typeface="ＭＳ Ｐゴシック" pitchFamily="112" charset="-128"/>
              </a:rPr>
              <a:t>History – Natural and anthropogenic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700" smtClean="0">
                <a:solidFill>
                  <a:srgbClr val="FFFFFF"/>
                </a:solidFill>
                <a:ea typeface="ＭＳ Ｐゴシック" pitchFamily="112" charset="-128"/>
              </a:rPr>
              <a:t>	Extent, species composition, burn intervals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700" smtClean="0">
              <a:solidFill>
                <a:srgbClr val="FFFFFF"/>
              </a:solidFill>
              <a:ea typeface="ＭＳ Ｐゴシック" pitchFamily="112" charset="-128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700" smtClean="0">
                <a:solidFill>
                  <a:srgbClr val="FFFFFF"/>
                </a:solidFill>
                <a:ea typeface="ＭＳ Ｐゴシック" pitchFamily="112" charset="-128"/>
              </a:rPr>
              <a:t>Actions – Species removal and reintroduction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700" smtClean="0">
                <a:solidFill>
                  <a:srgbClr val="FFFFFF"/>
                </a:solidFill>
                <a:ea typeface="ＭＳ Ｐゴシック" pitchFamily="112" charset="-128"/>
              </a:rPr>
              <a:t>	Strengths and weaknesses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700" smtClean="0">
              <a:solidFill>
                <a:srgbClr val="FFFFFF"/>
              </a:solidFill>
              <a:ea typeface="ＭＳ Ｐゴシック" pitchFamily="112" charset="-128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700" smtClean="0">
                <a:solidFill>
                  <a:srgbClr val="FFFFFF"/>
                </a:solidFill>
                <a:ea typeface="ＭＳ Ｐゴシック" pitchFamily="112" charset="-128"/>
              </a:rPr>
              <a:t>Tools and Techniques – What is available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700" smtClean="0">
                <a:solidFill>
                  <a:srgbClr val="FFFFFF"/>
                </a:solidFill>
                <a:ea typeface="ＭＳ Ｐゴシック" pitchFamily="112" charset="-128"/>
              </a:rPr>
              <a:t>	Cost, scale, effectiveness, appropriateness, time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partinaField_erikora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76400" y="-1143000"/>
            <a:ext cx="13004800" cy="86487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8288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makes a plant invasive?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6400800" cy="1752600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Allison Smith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Fall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  <a:t>Fire</a:t>
            </a:r>
          </a:p>
        </p:txBody>
      </p:sp>
      <p:pic>
        <p:nvPicPr>
          <p:cNvPr id="18435" name="Content Placeholder 3" descr="PRI Prairie Burn 10 Sept 09 3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8187" r="-18187"/>
          <a:stretch>
            <a:fillRect/>
          </a:stretch>
        </p:blipFill>
        <p:spPr>
          <a:xfrm>
            <a:off x="2019300" y="1600200"/>
            <a:ext cx="8229600" cy="4525963"/>
          </a:xfrm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304800" y="274638"/>
            <a:ext cx="26162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 charset="0"/>
              </a:rPr>
              <a:t>Most important tool</a:t>
            </a:r>
          </a:p>
          <a:p>
            <a:endParaRPr lang="en-US" sz="2000">
              <a:solidFill>
                <a:srgbClr val="FFFFFF"/>
              </a:solidFill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FFFFFF"/>
                </a:solidFill>
                <a:latin typeface="Calibri" charset="0"/>
              </a:rPr>
              <a:t>Original condition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FFFFFF"/>
                </a:solidFill>
                <a:latin typeface="Calibri" charset="0"/>
              </a:rPr>
              <a:t>Top kill, duff removal, heat smoke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FFFFFF"/>
                </a:solidFill>
                <a:latin typeface="Calibri" charset="0"/>
              </a:rPr>
              <a:t>Quick, few men, inexpensive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FFFFFF"/>
                </a:solidFill>
                <a:latin typeface="Calibri" charset="0"/>
              </a:rPr>
              <a:t>Relatively safe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ea typeface="ＭＳ Ｐゴシック" pitchFamily="112" charset="-128"/>
              </a:rPr>
              <a:t>Herbicides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  <a:t>Post-emergent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  <a:t>	Broad – large areas of exotics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  <a:t>	Narrow spectrum – mixed natives, exotics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mtClean="0">
              <a:solidFill>
                <a:srgbClr val="FFFFFF"/>
              </a:solidFill>
              <a:ea typeface="ＭＳ Ｐゴシック" pitchFamily="112" charset="-128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  <a:t>Pre-emergent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  <a:t>	Seed banks, annuals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mtClean="0">
              <a:solidFill>
                <a:srgbClr val="FFFFFF"/>
              </a:solidFill>
              <a:ea typeface="ＭＳ Ｐゴシック" pitchFamily="112" charset="-128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  <a:t>Concerns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various pics 1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UW Butterfly Project 8-28-09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08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4699000" y="274638"/>
            <a:ext cx="39878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112" charset="-128"/>
              </a:rPr>
              <a:t>Other methods</a:t>
            </a:r>
          </a:p>
        </p:txBody>
      </p:sp>
      <p:sp>
        <p:nvSpPr>
          <p:cNvPr id="20485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  <a:t>Mowing, raking</a:t>
            </a:r>
          </a:p>
          <a:p>
            <a:pPr eaLnBrk="1" hangingPunct="1"/>
            <a: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  <a:t>Plowing</a:t>
            </a:r>
          </a:p>
          <a:p>
            <a:pPr eaLnBrk="1" hangingPunct="1"/>
            <a: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  <a:t>Solarization</a:t>
            </a:r>
          </a:p>
          <a:p>
            <a:pPr eaLnBrk="1" hangingPunct="1"/>
            <a: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  <a:t>Sugar and Charcoal</a:t>
            </a:r>
          </a:p>
          <a:p>
            <a:pPr eaLnBrk="1" hangingPunct="1"/>
            <a: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  <a:t>Manual</a:t>
            </a:r>
          </a:p>
          <a:p>
            <a:pPr eaLnBrk="1" hangingPunct="1"/>
            <a:endParaRPr lang="en-US" smtClean="0">
              <a:solidFill>
                <a:srgbClr val="FFFFFF"/>
              </a:solidFill>
              <a:ea typeface="ＭＳ Ｐゴシック" pitchFamily="112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DSCF32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180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112" charset="-128"/>
              </a:rPr>
              <a:t>Replanting</a:t>
            </a:r>
          </a:p>
        </p:txBody>
      </p:sp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457200" y="2984500"/>
            <a:ext cx="27686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charset="0"/>
              </a:rPr>
              <a:t>Seed cast</a:t>
            </a:r>
          </a:p>
          <a:p>
            <a:endParaRPr lang="en-US" sz="2000">
              <a:latin typeface="Calibri" charset="0"/>
            </a:endParaRPr>
          </a:p>
          <a:p>
            <a:endParaRPr lang="en-US" sz="2000">
              <a:latin typeface="Calibri" charset="0"/>
            </a:endParaRPr>
          </a:p>
          <a:p>
            <a:endParaRPr lang="en-US" sz="2000">
              <a:latin typeface="Calibri" charset="0"/>
            </a:endParaRPr>
          </a:p>
          <a:p>
            <a:r>
              <a:rPr lang="en-US" sz="2000">
                <a:latin typeface="Calibri" charset="0"/>
              </a:rPr>
              <a:t>Seed drill</a:t>
            </a:r>
          </a:p>
          <a:p>
            <a:endParaRPr lang="en-US" sz="2000">
              <a:latin typeface="Calibri" charset="0"/>
            </a:endParaRPr>
          </a:p>
          <a:p>
            <a:endParaRPr lang="en-US" sz="2000">
              <a:latin typeface="Calibri" charset="0"/>
            </a:endParaRPr>
          </a:p>
          <a:p>
            <a:endParaRPr lang="en-US" sz="2000">
              <a:latin typeface="Calibri" charset="0"/>
            </a:endParaRPr>
          </a:p>
          <a:p>
            <a:r>
              <a:rPr lang="en-US" sz="2000">
                <a:latin typeface="Calibri" charset="0"/>
              </a:rPr>
              <a:t>Plugs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0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733800" y="814388"/>
            <a:ext cx="8229600" cy="1446212"/>
          </a:xfrm>
        </p:spPr>
        <p:txBody>
          <a:bodyPr>
            <a:spAutoFit/>
          </a:bodyPr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ea typeface="ＭＳ Ｐゴシック" pitchFamily="112" charset="-128"/>
              </a:rPr>
              <a:t>The</a:t>
            </a:r>
            <a:br>
              <a:rPr lang="en-US" smtClean="0">
                <a:solidFill>
                  <a:schemeClr val="bg1"/>
                </a:solidFill>
                <a:ea typeface="ＭＳ Ｐゴシック" pitchFamily="112" charset="-128"/>
              </a:rPr>
            </a:br>
            <a:r>
              <a:rPr lang="en-US" smtClean="0">
                <a:solidFill>
                  <a:schemeClr val="bg1"/>
                </a:solidFill>
                <a:ea typeface="ＭＳ Ｐゴシック" pitchFamily="112" charset="-128"/>
              </a:rPr>
              <a:t>Remnant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92700"/>
            <a:ext cx="8229600" cy="17653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smtClean="0">
                <a:solidFill>
                  <a:schemeClr val="bg1"/>
                </a:solidFill>
                <a:ea typeface="ＭＳ Ｐゴシック" pitchFamily="112" charset="-128"/>
              </a:rPr>
              <a:t>Seed collection – As much as is ecologically sound</a:t>
            </a:r>
          </a:p>
          <a:p>
            <a:pPr eaLnBrk="1" hangingPunct="1"/>
            <a:r>
              <a:rPr lang="en-US" sz="1800" smtClean="0">
                <a:solidFill>
                  <a:schemeClr val="bg1"/>
                </a:solidFill>
                <a:ea typeface="ＭＳ Ｐゴシック" pitchFamily="112" charset="-128"/>
              </a:rPr>
              <a:t>Burn in the fall – Too small</a:t>
            </a:r>
          </a:p>
          <a:p>
            <a:pPr eaLnBrk="1" hangingPunct="1"/>
            <a:r>
              <a:rPr lang="en-US" sz="1800" smtClean="0">
                <a:solidFill>
                  <a:schemeClr val="bg1"/>
                </a:solidFill>
                <a:ea typeface="ＭＳ Ｐゴシック" pitchFamily="112" charset="-128"/>
              </a:rPr>
              <a:t>Manual removal – Volunteer work day</a:t>
            </a:r>
          </a:p>
          <a:p>
            <a:pPr eaLnBrk="1" hangingPunct="1"/>
            <a:r>
              <a:rPr lang="en-US" sz="1800" smtClean="0">
                <a:solidFill>
                  <a:schemeClr val="bg1"/>
                </a:solidFill>
                <a:ea typeface="ＭＳ Ｐゴシック" pitchFamily="112" charset="-128"/>
              </a:rPr>
              <a:t>Woody specific herbicide – Snowberry, Nootka rose</a:t>
            </a:r>
          </a:p>
          <a:p>
            <a:pPr eaLnBrk="1" hangingPunct="1"/>
            <a:r>
              <a:rPr lang="en-US" sz="1800" smtClean="0">
                <a:solidFill>
                  <a:schemeClr val="bg1"/>
                </a:solidFill>
                <a:ea typeface="ＭＳ Ｐゴシック" pitchFamily="112" charset="-128"/>
              </a:rPr>
              <a:t>Sugar and Charcoal – Remove excess nitrogen</a:t>
            </a:r>
          </a:p>
        </p:txBody>
      </p:sp>
      <p:pic>
        <p:nvPicPr>
          <p:cNvPr id="22532" name="Picture 3" descr="June 07 1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89738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465138"/>
            <a:ext cx="2095500" cy="1427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  <a:t>The</a:t>
            </a:r>
            <a:b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</a:br>
            <a:r>
              <a:rPr lang="en-US" smtClean="0">
                <a:solidFill>
                  <a:srgbClr val="FFFFFF"/>
                </a:solidFill>
                <a:ea typeface="ＭＳ Ｐゴシック" pitchFamily="112" charset="-128"/>
              </a:rPr>
              <a:t>Rest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5321300"/>
            <a:ext cx="8229600" cy="1536700"/>
          </a:xfrm>
        </p:spPr>
        <p:txBody>
          <a:bodyPr/>
          <a:lstStyle/>
          <a:p>
            <a:pPr eaLnBrk="1" hangingPunct="1"/>
            <a:r>
              <a:rPr lang="en-US" sz="1800" smtClean="0">
                <a:solidFill>
                  <a:srgbClr val="FFFFFF"/>
                </a:solidFill>
                <a:ea typeface="ＭＳ Ｐゴシック" pitchFamily="112" charset="-128"/>
              </a:rPr>
              <a:t>Burn blocks of 15-20 acres burned in the spring every year.</a:t>
            </a:r>
          </a:p>
          <a:p>
            <a:pPr eaLnBrk="1" hangingPunct="1"/>
            <a:r>
              <a:rPr lang="en-US" sz="1800" smtClean="0">
                <a:solidFill>
                  <a:srgbClr val="FFFFFF"/>
                </a:solidFill>
                <a:ea typeface="ＭＳ Ｐゴシック" pitchFamily="112" charset="-128"/>
              </a:rPr>
              <a:t>Invasive control – Blackberry, thistle, burl chervil, mustard, salsify</a:t>
            </a:r>
          </a:p>
          <a:p>
            <a:pPr eaLnBrk="1" hangingPunct="1"/>
            <a:r>
              <a:rPr lang="en-US" sz="1800" smtClean="0">
                <a:solidFill>
                  <a:srgbClr val="FFFFFF"/>
                </a:solidFill>
                <a:ea typeface="ＭＳ Ｐゴシック" pitchFamily="112" charset="-128"/>
              </a:rPr>
              <a:t>Solarization – random placement of plots in burn blocks each year</a:t>
            </a:r>
          </a:p>
          <a:p>
            <a:pPr eaLnBrk="1" hangingPunct="1"/>
            <a:r>
              <a:rPr lang="en-US" sz="1800" smtClean="0">
                <a:solidFill>
                  <a:srgbClr val="FFFFFF"/>
                </a:solidFill>
                <a:ea typeface="ＭＳ Ｐゴシック" pitchFamily="112" charset="-128"/>
              </a:rPr>
              <a:t>Seed cast with predator exclusion</a:t>
            </a:r>
          </a:p>
        </p:txBody>
      </p:sp>
      <p:pic>
        <p:nvPicPr>
          <p:cNvPr id="23556" name="Picture 3" descr="Rabbitat Oct 2010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3438" y="0"/>
            <a:ext cx="7040562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371879"/>
            <a:ext cx="9144000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(Vietnamese)"/>
                <a:ea typeface="Times New Roman" pitchFamily="18" charset="0"/>
                <a:cs typeface="Times New Roman" pitchFamily="18" charset="0"/>
              </a:rPr>
              <a:t>Breaking Ground In Riparian Buffer Restoration and Its Role in Nitrate Removal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                       By Marisa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Whisman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Nitrate (NO</a:t>
            </a:r>
            <a:r>
              <a:rPr kumimoji="0" lang="en-US" sz="2000" b="1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) is the most common groundwater contaminant in the U.S., and one of the most common nonpoint sources of river pollution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Concentrations &gt; 10 mg per liter can be harmful or fatal to humans and wildlife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Riparian buffers can serve two functions to nitrate reduce nitrate pollution: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Uptake for nutrient use – intercept runoff before it reaches the water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Remove nitrates from ground and subsurface water through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denitrification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 (Convert NO</a:t>
            </a:r>
            <a:r>
              <a:rPr kumimoji="0" lang="en-US" sz="2000" b="1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3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Calibri" pitchFamily="34" charset="0"/>
              </a:rPr>
              <a:t>→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 N</a:t>
            </a:r>
            <a:r>
              <a:rPr kumimoji="0" lang="en-US" sz="2000" b="1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O, NO, or N</a:t>
            </a:r>
            <a:r>
              <a:rPr kumimoji="0" lang="en-US" sz="2000" b="1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2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gas through root/microbial interaction)     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 (Vietnamese)"/>
                <a:ea typeface="Times New Roman" pitchFamily="18" charset="0"/>
                <a:cs typeface="Times New Roman" pitchFamily="18" charset="0"/>
              </a:rPr>
              <a:t>Woody plants more effective at nitrate removal than forbs or grasses because they supply more carbon to denitrifying microbes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-6147782"/>
            <a:ext cx="745331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(Vietnamese)"/>
                <a:ea typeface="Times New Roman" pitchFamily="18" charset="0"/>
                <a:cs typeface="Times New Roman" pitchFamily="18" charset="0"/>
              </a:rPr>
              <a:t>Breaking Ground In Riparian Buffer Restoration and Its Role in Nitrate Removal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                       By Marisa </a:t>
            </a:r>
            <a:r>
              <a:rPr lang="en-US" sz="2000" b="1" dirty="0" err="1">
                <a:solidFill>
                  <a:srgbClr val="FF0000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Whisman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Nitrate (NO</a:t>
            </a:r>
            <a:r>
              <a:rPr lang="en-US" sz="2000" b="1" baseline="-30000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) is the most common groundwater contaminant in the U.S., and one of the most common nonpoint sources of river pollution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Concentrations &gt; 10 mg per liter can be harmful or fatal to humans and wildlife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Riparian buffers can serve two functions to nitrate reduce nitrate pollution: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Uptake for nutrient use – intercept runoff before it reaches the water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Remove nitrates from ground and subsurface water through </a:t>
            </a:r>
            <a:r>
              <a:rPr lang="en-US" sz="2000" b="1" dirty="0" err="1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denitrification</a:t>
            </a:r>
            <a:r>
              <a:rPr lang="en-US" sz="2000" b="1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 (Convert NO</a:t>
            </a:r>
            <a:r>
              <a:rPr lang="en-US" sz="2000" b="1" baseline="-30000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3 </a:t>
            </a:r>
            <a:r>
              <a:rPr lang="en-US" sz="2000" b="1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Calibri" pitchFamily="34" charset="0"/>
              </a:rPr>
              <a:t>→</a:t>
            </a:r>
            <a:r>
              <a:rPr lang="en-US" sz="2000" b="1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 N</a:t>
            </a:r>
            <a:r>
              <a:rPr lang="en-US" sz="2000" b="1" baseline="-30000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O, NO, or N</a:t>
            </a:r>
            <a:r>
              <a:rPr lang="en-US" sz="2000" b="1" baseline="-30000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2  </a:t>
            </a:r>
            <a:r>
              <a:rPr lang="en-US" sz="2000" b="1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gas through root/microbial interaction)     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 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 (Vietnamese)"/>
                <a:ea typeface="Times New Roman" pitchFamily="18" charset="0"/>
                <a:cs typeface="Times New Roman" pitchFamily="18" charset="0"/>
              </a:rPr>
              <a:t>Woody plants more effective at nitrate removal than forbs or grasses because they supply more carbon to denitrifying microbes</a:t>
            </a:r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1" name="Picture 1" descr="Streamside Forests Transform Nitrogen in Runoff to Gas or Use it in Growth Processes - diagram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09600"/>
            <a:ext cx="7454900" cy="46355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762000" y="5334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0400" algn="l"/>
              </a:tabLst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176940"/>
                </a:solidFill>
                <a:effectLst/>
                <a:latin typeface="Calibri" pitchFamily="34" charset="0"/>
                <a:ea typeface="Calibri" pitchFamily="34" charset="0"/>
                <a:cs typeface="TT15COI00"/>
              </a:rPr>
              <a:t> 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0400" algn="l"/>
              </a:tabLst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04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Flow pathway of nitrate runoff:  Surface flow, subsurface flow, plant uptake and conversion to gas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Description: C:\Users\Sally\Pictures\Willametteriverma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mc="http://schemas.openxmlformats.org/markup-compatibility/2006" xmlns:wp="http://schemas.openxmlformats.org/drawingml/2006/wordprocessingDrawing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6921159" cy="52447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57200" y="6096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The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Calapooia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River is one of the major tributaries of the Willamette River, Oregon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26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39125" cy="5448300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59055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Grass seed field with thin riparian riparian buffer, Calapooia River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SpartinaRestore_eusta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"/>
            <a:ext cx="3581400" cy="2686050"/>
          </a:xfrm>
          <a:prstGeom prst="rect">
            <a:avLst/>
          </a:prstGeom>
          <a:noFill/>
        </p:spPr>
      </p:pic>
      <p:pic>
        <p:nvPicPr>
          <p:cNvPr id="5122" name="Picture 2" descr="CloseupSpartinaSandyRich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828800"/>
            <a:ext cx="2824163" cy="3101975"/>
          </a:xfrm>
          <a:prstGeom prst="rect">
            <a:avLst/>
          </a:prstGeom>
          <a:noFill/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09600" y="762000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/>
              <a:t>Spartina alterniflora</a:t>
            </a:r>
            <a:r>
              <a:rPr lang="en-US" sz="2000" b="1"/>
              <a:t> and </a:t>
            </a:r>
            <a:r>
              <a:rPr lang="en-US" sz="2000" b="1" i="1"/>
              <a:t>Spartina</a:t>
            </a:r>
            <a:r>
              <a:rPr lang="en-US" sz="2000" b="1"/>
              <a:t> </a:t>
            </a:r>
            <a:r>
              <a:rPr lang="en-US" sz="2000" b="1" i="1"/>
              <a:t>patens</a:t>
            </a:r>
            <a:endParaRPr lang="en-US" sz="1800" b="1"/>
          </a:p>
        </p:txBody>
      </p:sp>
      <p:cxnSp>
        <p:nvCxnSpPr>
          <p:cNvPr id="5129" name="AutoShape 9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3433763" y="1571625"/>
            <a:ext cx="1214437" cy="1808163"/>
          </a:xfrm>
          <a:prstGeom prst="straightConnector1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</p:spPr>
      </p:cxnSp>
      <p:cxnSp>
        <p:nvCxnSpPr>
          <p:cNvPr id="5130" name="AutoShape 10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433763" y="3379788"/>
            <a:ext cx="1290637" cy="1331912"/>
          </a:xfrm>
          <a:prstGeom prst="straightConnector1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</p:spPr>
      </p:cxnSp>
      <p:sp>
        <p:nvSpPr>
          <p:cNvPr id="5132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4800600" y="2971800"/>
            <a:ext cx="3352800" cy="381000"/>
          </a:xfrm>
        </p:spPr>
        <p:txBody>
          <a:bodyPr/>
          <a:lstStyle/>
          <a:p>
            <a:r>
              <a:rPr lang="en-US" sz="1800" i="1"/>
              <a:t>Spartina</a:t>
            </a:r>
            <a:r>
              <a:rPr lang="en-US" sz="1800"/>
              <a:t> restoration, Louisiana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4648200" y="60960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1800" i="1">
                <a:solidFill>
                  <a:schemeClr val="tx2"/>
                </a:solidFill>
              </a:rPr>
              <a:t>Spartina</a:t>
            </a:r>
            <a:r>
              <a:rPr lang="en-US" sz="1800">
                <a:solidFill>
                  <a:schemeClr val="tx2"/>
                </a:solidFill>
              </a:rPr>
              <a:t> eradication, Washington</a:t>
            </a:r>
          </a:p>
        </p:txBody>
      </p:sp>
      <p:pic>
        <p:nvPicPr>
          <p:cNvPr id="1026" name="Picture 2" descr="E:\AgEradic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505200"/>
            <a:ext cx="3581400" cy="2621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conifers help riparian ecosystems adapt to climate change?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609600"/>
            <a:ext cx="4114800" cy="565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91200" y="304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Water Used by Trees</a:t>
            </a:r>
            <a:endParaRPr lang="en-US" sz="2000" b="1" dirty="0"/>
          </a:p>
        </p:txBody>
      </p:sp>
      <p:pic>
        <p:nvPicPr>
          <p:cNvPr id="6" name="Picture 5" descr="1118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752600"/>
            <a:ext cx="5276160" cy="3489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5334000"/>
            <a:ext cx="225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Photo: Brian Lockhart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20614462_33100920_27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0"/>
            <a:ext cx="8077200" cy="6044527"/>
          </a:xfrm>
        </p:spPr>
      </p:pic>
      <p:sp>
        <p:nvSpPr>
          <p:cNvPr id="5" name="TextBox 4"/>
          <p:cNvSpPr txBox="1"/>
          <p:nvPr/>
        </p:nvSpPr>
        <p:spPr>
          <a:xfrm>
            <a:off x="3505200" y="6172200"/>
            <a:ext cx="189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Photo: Tim Rogers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104551151_1a29c7f1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08865" y="2971801"/>
            <a:ext cx="5835135" cy="3886200"/>
          </a:xfrm>
        </p:spPr>
      </p:pic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5791200" cy="418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71600" y="6019800"/>
            <a:ext cx="186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Photo: D. L. Ennis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648200"/>
            <a:ext cx="3356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Graph: Bruce </a:t>
            </a:r>
            <a:r>
              <a:rPr lang="en-US" dirty="0" err="1" smtClean="0"/>
              <a:t>Hungate</a:t>
            </a:r>
            <a:r>
              <a:rPr lang="en-US" dirty="0" smtClean="0"/>
              <a:t> et al., 2004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52400"/>
            <a:ext cx="5169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Effects of CO2 Enrichment on Nitrogen Fixation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igh ban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5705" y="-228600"/>
            <a:ext cx="9469705" cy="7086600"/>
          </a:xfrm>
        </p:spPr>
      </p:pic>
      <p:sp>
        <p:nvSpPr>
          <p:cNvPr id="5" name="TextBox 4"/>
          <p:cNvSpPr txBox="1"/>
          <p:nvPr/>
        </p:nvSpPr>
        <p:spPr>
          <a:xfrm>
            <a:off x="7086600" y="6172200"/>
            <a:ext cx="192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Photo: Tim Rogers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609600"/>
            <a:ext cx="56204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Management of Pollinators </a:t>
            </a:r>
          </a:p>
          <a:p>
            <a:pPr algn="ctr"/>
            <a:r>
              <a:rPr lang="en-US" sz="3600" dirty="0" smtClean="0"/>
              <a:t>in the Puget Lowland Prairies</a:t>
            </a:r>
          </a:p>
          <a:p>
            <a:pPr algn="ctr"/>
            <a:r>
              <a:rPr lang="en-US" sz="2400" dirty="0" smtClean="0"/>
              <a:t>Jennie </a:t>
            </a:r>
            <a:r>
              <a:rPr lang="en-US" sz="2400" dirty="0" err="1" smtClean="0"/>
              <a:t>Husby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0"/>
            <a:ext cx="25336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114800"/>
            <a:ext cx="4040543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981200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761617" y="6477000"/>
            <a:ext cx="23823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http://www.google.com/imghp?hl=en&amp;tab=wi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914400"/>
            <a:ext cx="8044959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Causes of Disruption to Pollinator Habitat:</a:t>
            </a:r>
          </a:p>
          <a:p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Fragmentation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Chemical  Pesticides and Herbicides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Non-native Species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1229627" cy="147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5638800"/>
            <a:ext cx="29908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609600"/>
            <a:ext cx="15240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3886200"/>
            <a:ext cx="1460174" cy="1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228601"/>
            <a:ext cx="1600200" cy="159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657600"/>
            <a:ext cx="1495425" cy="185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0" y="2209800"/>
            <a:ext cx="2438400" cy="148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2895600"/>
            <a:ext cx="1319213" cy="1303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0" y="6019800"/>
            <a:ext cx="2781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1400" y="3733800"/>
            <a:ext cx="1524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2057401"/>
            <a:ext cx="14834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53200" y="4343400"/>
            <a:ext cx="1295400" cy="124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05000" y="1905000"/>
            <a:ext cx="3505200" cy="55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91400" y="762000"/>
            <a:ext cx="110262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14800" y="2438400"/>
            <a:ext cx="2352675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67200" y="228600"/>
            <a:ext cx="1501457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76400" y="914400"/>
            <a:ext cx="9525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828800" y="3886200"/>
            <a:ext cx="82225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524000" y="3124200"/>
            <a:ext cx="2226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Local Farmers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172200" y="6172200"/>
            <a:ext cx="2458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Private Citizens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315200" y="1524000"/>
            <a:ext cx="1547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Ranchers</a:t>
            </a:r>
            <a:endParaRPr lang="en-US" sz="2800" b="1" dirty="0"/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2400" y="5410200"/>
            <a:ext cx="1905000" cy="127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61617" y="6627168"/>
            <a:ext cx="23823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http://www.google.com/imghp?hl=en&amp;tab=wi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143000"/>
            <a:ext cx="71928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Political Ecology = 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dealing with environmental issues in</a:t>
            </a:r>
          </a:p>
          <a:p>
            <a:r>
              <a:rPr lang="en-US" sz="3600" b="1" dirty="0" smtClean="0"/>
              <a:t> the context of the largest system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1981200"/>
            <a:ext cx="4782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Questions for the Panel?</a:t>
            </a:r>
            <a:endParaRPr lang="en-US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Wordcloud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219200"/>
            <a:ext cx="8534400" cy="4360863"/>
          </a:xfrm>
        </p:spPr>
      </p:pic>
      <p:sp>
        <p:nvSpPr>
          <p:cNvPr id="819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5029200" cy="381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Invasive word cloud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3200" b="1"/>
              <a:t>Federal Definition of Invasive</a:t>
            </a:r>
            <a:r>
              <a:rPr lang="en-US"/>
              <a:t> 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066800" y="205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76450" y="1935163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981200" y="1981200"/>
            <a:ext cx="6248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Executive Order 13111: </a:t>
            </a:r>
            <a:r>
              <a:rPr lang="en-US" sz="2000" dirty="0" smtClean="0"/>
              <a:t>“a species </a:t>
            </a:r>
            <a:r>
              <a:rPr lang="en-US" sz="2000" dirty="0"/>
              <a:t>that is non-native to the ecosystem under consideration and whose introduction causes or is likely to cause economic or environmental harm or harm to human health.”</a:t>
            </a:r>
            <a:endParaRPr lang="en-US" sz="2000" dirty="0">
              <a:latin typeface="Times New Roman" pitchFamily="112" charset="0"/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057400"/>
            <a:ext cx="1143000" cy="1806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419600" cy="1066800"/>
          </a:xfrm>
        </p:spPr>
        <p:txBody>
          <a:bodyPr/>
          <a:lstStyle/>
          <a:p>
            <a:pPr algn="l"/>
            <a:r>
              <a:rPr lang="en-US" sz="2400" b="1"/>
              <a:t>Washington Invasive Species Council</a:t>
            </a:r>
            <a:endParaRPr lang="en-US"/>
          </a:p>
        </p:txBody>
      </p:sp>
      <p:pic>
        <p:nvPicPr>
          <p:cNvPr id="10243" name="Picture 3" descr="mgt_prioritie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762000"/>
            <a:ext cx="3429000" cy="2798763"/>
          </a:xfrm>
          <a:prstGeom prst="rect">
            <a:avLst/>
          </a:prstGeom>
          <a:noFill/>
        </p:spPr>
      </p:pic>
      <p:pic>
        <p:nvPicPr>
          <p:cNvPr id="10244" name="Picture 4" descr="WISCmgt_prioritie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810000"/>
            <a:ext cx="3740150" cy="2682875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85800" y="1981200"/>
            <a:ext cx="34290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/>
              <a:t>Established in 2006 by SB 5385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/>
              <a:t>Defines invasives as “nonnative organisms that cause economic or environmental harm and are capable of spreading to new areas of the state.”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/>
              <a:t>Prioritizes by impact and by ability to prevent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SpartinaField_erikora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400" y="0"/>
            <a:ext cx="10439400" cy="6875463"/>
          </a:xfrm>
          <a:prstGeom prst="rect">
            <a:avLst/>
          </a:prstGeom>
          <a:noFill/>
        </p:spPr>
      </p:pic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Will Climate Change Make Us Consider Amnesty for Invasive Plants?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Scotch Broom Removal Methods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Evan </a:t>
            </a:r>
            <a:r>
              <a:rPr lang="en-US" dirty="0" err="1" smtClean="0"/>
              <a:t>Mangold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81000"/>
            <a:ext cx="4038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Introduced in the 1800’s</a:t>
            </a:r>
          </a:p>
          <a:p>
            <a:endParaRPr lang="en-US" dirty="0" smtClean="0"/>
          </a:p>
          <a:p>
            <a:r>
              <a:rPr lang="en-US" dirty="0" smtClean="0"/>
              <a:t>Average height of 3-5 feet</a:t>
            </a:r>
          </a:p>
          <a:p>
            <a:endParaRPr lang="en-US" dirty="0" smtClean="0"/>
          </a:p>
          <a:p>
            <a:r>
              <a:rPr lang="en-US" dirty="0" smtClean="0"/>
              <a:t>Average lifespan of 17 years</a:t>
            </a:r>
          </a:p>
          <a:p>
            <a:endParaRPr lang="en-US" dirty="0" smtClean="0"/>
          </a:p>
          <a:p>
            <a:r>
              <a:rPr lang="en-US" dirty="0" smtClean="0"/>
              <a:t>Durable seed bank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884</Words>
  <Application>Microsoft Office PowerPoint</Application>
  <PresentationFormat>On-screen Show (4:3)</PresentationFormat>
  <Paragraphs>206</Paragraphs>
  <Slides>39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Policy and Restoration in Vegetation Management</vt:lpstr>
      <vt:lpstr>What makes a plant invasive?</vt:lpstr>
      <vt:lpstr>Spartina restoration, Louisiana</vt:lpstr>
      <vt:lpstr>Invasive word cloud</vt:lpstr>
      <vt:lpstr>Federal Definition of Invasive </vt:lpstr>
      <vt:lpstr>Washington Invasive Species Council</vt:lpstr>
      <vt:lpstr>Will Climate Change Make Us Consider Amnesty for Invasive Plants?</vt:lpstr>
      <vt:lpstr>  Scotch Broom Removal Methods</vt:lpstr>
      <vt:lpstr>Quick Facts</vt:lpstr>
      <vt:lpstr>Why it Should be Removed</vt:lpstr>
      <vt:lpstr>Manual and Mechanical Methods</vt:lpstr>
      <vt:lpstr>Biological Methods</vt:lpstr>
      <vt:lpstr>Chemical Methods</vt:lpstr>
      <vt:lpstr>Controlled Burns</vt:lpstr>
      <vt:lpstr>Restoration Applications for Smith Prairie</vt:lpstr>
      <vt:lpstr>History</vt:lpstr>
      <vt:lpstr>Slide 17</vt:lpstr>
      <vt:lpstr>Slide 18</vt:lpstr>
      <vt:lpstr>Now what?</vt:lpstr>
      <vt:lpstr>Fire</vt:lpstr>
      <vt:lpstr>Herbicides</vt:lpstr>
      <vt:lpstr>Other methods</vt:lpstr>
      <vt:lpstr>Replanting</vt:lpstr>
      <vt:lpstr>The Remnant</vt:lpstr>
      <vt:lpstr>The Rest</vt:lpstr>
      <vt:lpstr>Slide 26</vt:lpstr>
      <vt:lpstr>Slide 27</vt:lpstr>
      <vt:lpstr>Slide 28</vt:lpstr>
      <vt:lpstr>Slide 29</vt:lpstr>
      <vt:lpstr>How can conifers help riparian ecosystems adapt to climate change?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65</cp:revision>
  <dcterms:created xsi:type="dcterms:W3CDTF">2010-12-08T23:45:14Z</dcterms:created>
  <dcterms:modified xsi:type="dcterms:W3CDTF">2010-12-09T20:14:33Z</dcterms:modified>
</cp:coreProperties>
</file>