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7"/>
  </p:notesMasterIdLst>
  <p:sldIdLst>
    <p:sldId id="257" r:id="rId3"/>
    <p:sldId id="256" r:id="rId4"/>
    <p:sldId id="260" r:id="rId5"/>
    <p:sldId id="259" r:id="rId6"/>
    <p:sldId id="262" r:id="rId7"/>
    <p:sldId id="258" r:id="rId8"/>
    <p:sldId id="267" r:id="rId9"/>
    <p:sldId id="263" r:id="rId10"/>
    <p:sldId id="264" r:id="rId11"/>
    <p:sldId id="261" r:id="rId12"/>
    <p:sldId id="266" r:id="rId13"/>
    <p:sldId id="265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0000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110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5A38A4-B97C-4293-9CC5-890D88B4E285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426674-B5A9-4DC4-8D2F-6B45BD075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106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80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3656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064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633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5103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5416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4176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206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8266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3576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82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F6084-5AE2-4B9C-948D-837F6EF7A4A9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74D48-4CDD-427D-B4F1-AAD7A5543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83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lideshare.net/ZBaugher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dgs.un.org/unsd/mdg/SeriesDetail.aspx?srid=749&amp;crid=" TargetMode="External"/><Relationship Id="rId2" Type="http://schemas.openxmlformats.org/officeDocument/2006/relationships/hyperlink" Target="http://www.epa.gov/statelocalclimate/documents/pdf/CO2FFC_2007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57400" y="-304800"/>
            <a:ext cx="8229600" cy="1261872"/>
          </a:xfrm>
        </p:spPr>
        <p:txBody>
          <a:bodyPr>
            <a:noAutofit/>
          </a:bodyPr>
          <a:lstStyle/>
          <a:p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Investigating Wind Energy</a:t>
            </a:r>
            <a:endParaRPr lang="en-US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096000"/>
            <a:ext cx="87632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Southwest Washington Coastal Region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34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2675466"/>
            <a:ext cx="9143999" cy="4182533"/>
          </a:xfrm>
        </p:spPr>
        <p:txBody>
          <a:bodyPr>
            <a:normAutofit lnSpcReduction="10000"/>
          </a:bodyPr>
          <a:lstStyle/>
          <a:p>
            <a:pPr marL="0" indent="0" algn="ctr">
              <a:buClr>
                <a:schemeClr val="bg2">
                  <a:lumMod val="75000"/>
                </a:schemeClr>
              </a:buClr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Most datasets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available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represent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50-80m, surely this varies from ground-level velocities… so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how do I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estimate the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energy density of wind where VAWTs would typically operate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endParaRPr lang="en-US" sz="13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Finding more extensive ground-level data via Bureau of Land Management, USGS, WindAlert.com, AMS…</a:t>
            </a:r>
          </a:p>
          <a:p>
            <a:pPr lvl="1"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collecting my own readings at multiple locations and comparing with all of the data records I can amass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01943" lvl="1" indent="0" algn="ctr">
              <a:buClr>
                <a:schemeClr val="bg2">
                  <a:lumMod val="75000"/>
                </a:schemeClr>
              </a:buClr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I’m interested in any other wind-data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resources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suggest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!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average velocity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could be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derived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a locale, for further calculation</a:t>
            </a:r>
          </a:p>
          <a:p>
            <a:pPr lvl="1"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endParaRPr lang="en-US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>
              <a:buClr>
                <a:schemeClr val="bg2">
                  <a:lumMod val="75000"/>
                </a:schemeClr>
              </a:buClr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“the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global wind power available 30 feet off the ground is greater than the world's electricity usage, several times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over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 (1)</a:t>
            </a:r>
            <a:endParaRPr lang="en-US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33272"/>
          </a:xfrm>
        </p:spPr>
        <p:txBody>
          <a:bodyPr>
            <a:noAutofit/>
          </a:bodyPr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Arriving at qualitative wind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for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siting and modeling a VAWT installation.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838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1" y="2675467"/>
            <a:ext cx="8534400" cy="418253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series of calculations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will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lead me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find that the wind power density,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P/A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 wind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power per unit area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Where </a:t>
            </a:r>
            <a:r>
              <a:rPr lang="el-G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ρ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(Rho) represents air density and U its velocity. 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Wind power (P) is thus proportional to the rotor area (A) swept by wind.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will provide a baseline figure to compare with results from my scale representation.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Determining Wind Energy and 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Array productivity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505200"/>
            <a:ext cx="224589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373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Analyzing VAWT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Arrangements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99" r="23681" b="11016"/>
          <a:stretch/>
        </p:blipFill>
        <p:spPr>
          <a:xfrm>
            <a:off x="3581400" y="2618545"/>
            <a:ext cx="5562600" cy="423945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154383"/>
            <a:ext cx="3581399" cy="3255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0" r="2582" b="4480"/>
          <a:stretch/>
        </p:blipFill>
        <p:spPr>
          <a:xfrm>
            <a:off x="1" y="5112168"/>
            <a:ext cx="3886200" cy="174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22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4603376"/>
            <a:ext cx="7408333" cy="228600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“…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these results are a compelling call for further research on alternatives to the wind-energy status quo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.”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-J.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Dabiri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Follow my latest findings via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SlideCast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at: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http://www.slideshare.net/ZBaugher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Deliverables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8247" y="2133600"/>
            <a:ext cx="72165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Final Research Proposal</a:t>
            </a:r>
          </a:p>
          <a:p>
            <a:pPr marL="342900" indent="-342900">
              <a:lnSpc>
                <a:spcPct val="150000"/>
              </a:lnSpc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Searchable excel wind/power potential-database</a:t>
            </a:r>
          </a:p>
          <a:p>
            <a:pPr marL="342900" indent="-342900">
              <a:lnSpc>
                <a:spcPct val="150000"/>
              </a:lnSpc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Scale test bed/ Interactive visual aid</a:t>
            </a:r>
          </a:p>
          <a:p>
            <a:pPr marL="342900" indent="-342900">
              <a:lnSpc>
                <a:spcPct val="150000"/>
              </a:lnSpc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Final Report to involved parties, class.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46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Thanks for your time!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Happy Holidays!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653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"/>
          <p:cNvSpPr txBox="1">
            <a:spLocks/>
          </p:cNvSpPr>
          <p:nvPr/>
        </p:nvSpPr>
        <p:spPr>
          <a:xfrm>
            <a:off x="457200" y="2103437"/>
            <a:ext cx="8229600" cy="4068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focused analysis of wind energy prospects off-shore, directly off-shore, and directly on-shore in the Long Beach corridor.</a:t>
            </a:r>
          </a:p>
          <a:p>
            <a:endParaRPr lang="en-US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And,</a:t>
            </a:r>
          </a:p>
          <a:p>
            <a:endParaRPr lang="en-US" sz="800" dirty="0" smtClean="0"/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interactive exploration of potential efficiency amplification (in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Watts/square meter) 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vertical axis wind-turbine arrangements - via simulation and replication to-scale for various sites and constraints.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98595" y="228600"/>
            <a:ext cx="474681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Research </a:t>
            </a:r>
            <a:r>
              <a:rPr lang="en-US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Proposal </a:t>
            </a:r>
            <a:r>
              <a:rPr lang="en-US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Prepared for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Systems &amp; Climate Change 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Evergreen State College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Fall 2011-Winter 2012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Involving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119110" y="6324600"/>
            <a:ext cx="1811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 Zach </a:t>
            </a:r>
            <a:r>
              <a:rPr lang="en-US" dirty="0" err="1" smtClean="0"/>
              <a:t>Baugher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557010"/>
            <a:ext cx="1425590" cy="130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228600"/>
            <a:ext cx="83820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Clean Energy, Doesn’t it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than Coal and Natural Gas?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09600" y="2660629"/>
            <a:ext cx="3886200" cy="16827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Region:</a:t>
            </a:r>
          </a:p>
          <a:p>
            <a:pPr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United States: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5,461,014</a:t>
            </a:r>
          </a:p>
          <a:p>
            <a:pPr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China: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7,031,916</a:t>
            </a:r>
          </a:p>
          <a:p>
            <a:pPr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Washington: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82,560</a:t>
            </a:r>
          </a:p>
          <a:p>
            <a:pPr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Sweden: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49,050</a:t>
            </a:r>
          </a:p>
          <a:p>
            <a:endParaRPr lang="en-US" dirty="0">
              <a:hlinkClick r:id="rId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533400" y="2020669"/>
            <a:ext cx="49103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Global 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CO2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Output in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2007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29,888,121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</a:t>
            </a:r>
          </a:p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(in thousands of metric tons/yr.)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5079" y="6320307"/>
            <a:ext cx="56589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2"/>
              </a:rPr>
              <a:t>http://www.epa.gov/statelocalclimate/documents/pdf/CO2FFC_2007.pdf</a:t>
            </a:r>
            <a:endParaRPr lang="en-US" sz="1400" dirty="0"/>
          </a:p>
          <a:p>
            <a:r>
              <a:rPr lang="en-US" sz="1400" dirty="0">
                <a:hlinkClick r:id="rId3"/>
              </a:rPr>
              <a:t>http://mdgs.un.org/unsd/mdg/SeriesDetail.aspx?srid=749&amp;crid</a:t>
            </a:r>
            <a:r>
              <a:rPr lang="en-US" sz="1400" dirty="0" smtClean="0">
                <a:hlinkClick r:id="rId3"/>
              </a:rPr>
              <a:t>=</a:t>
            </a:r>
            <a:endParaRPr lang="en-US" sz="1400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962400" y="2667000"/>
            <a:ext cx="2362200" cy="16827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  of Global Output: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18.11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23.33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28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.16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hlinkClick r:id="rId2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6096000" y="2660629"/>
            <a:ext cx="2362200" cy="16827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Global Rank: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2nd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1st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43</a:t>
            </a:r>
            <a:r>
              <a:rPr lang="en-US" b="1" baseline="30000" dirty="0" smtClean="0">
                <a:solidFill>
                  <a:srgbClr val="C00000"/>
                </a:solidFill>
              </a:rPr>
              <a:t>rd</a:t>
            </a:r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59</a:t>
            </a:r>
            <a:r>
              <a:rPr lang="en-US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hlinkClick r:id="rId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4417874"/>
            <a:ext cx="8153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Our </a:t>
            </a:r>
            <a:r>
              <a:rPr lang="en-US" sz="24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State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(Pop. 6.5 million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was ranked </a:t>
            </a:r>
            <a:r>
              <a:rPr lang="en-US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27</a:t>
            </a:r>
            <a:r>
              <a:rPr lang="en-US" sz="2400" i="1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</a:t>
            </a:r>
            <a:r>
              <a:rPr lang="en-US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 the nation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for carbon emissions, yet </a:t>
            </a:r>
            <a:r>
              <a:rPr lang="en-US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43</a:t>
            </a:r>
            <a:r>
              <a:rPr lang="en-US" sz="2400" i="1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rd</a:t>
            </a:r>
            <a:r>
              <a:rPr lang="en-US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among world nations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marL="171450" indent="-171450"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endParaRPr lang="en-US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That’s </a:t>
            </a:r>
            <a:r>
              <a:rPr lang="en-US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just less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than the entirety of the Philippines (Pop. 94 million) and </a:t>
            </a:r>
            <a:r>
              <a:rPr lang="en-US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more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than 173 UN countries. 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09800" y="6248400"/>
            <a:ext cx="133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2007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98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2569104"/>
            <a:ext cx="7408333" cy="3984096"/>
          </a:xfrm>
        </p:spPr>
        <p:txBody>
          <a:bodyPr>
            <a:normAutofit/>
          </a:bodyPr>
          <a:lstStyle/>
          <a:p>
            <a:pPr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Burning of Fossil Fuels is convenient and economical, but does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literally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incalculable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damage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delicate, unpredictable natural systems via pollutants.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Global climate change is approaching tipping points across the board, those who are serious about human survival are serious about stifling greenhouse gas emissions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now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Luckily, Washington has a vast untapped, clean, and abundant natural resource – the task is changing our means…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47472"/>
            <a:ext cx="8229600" cy="1252728"/>
          </a:xfrm>
        </p:spPr>
        <p:txBody>
          <a:bodyPr>
            <a:noAutofit/>
          </a:bodyPr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So, Washington has an unfair impact on CO2 emissions? I thought we were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ahead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curve!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777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4114800"/>
          </a:xfrm>
        </p:spPr>
        <p:txBody>
          <a:bodyPr>
            <a:normAutofit lnSpcReduction="10000"/>
          </a:bodyPr>
          <a:lstStyle/>
          <a:p>
            <a:pPr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Just as one-hundred square miles of Arizona desert receives enough of the Sun’s energy to meet the nations electricity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needs - the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prevailing and energy-rich gulf stream hovering over our state literally knocks at our doorstep with a wealth of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under-utilized energy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potential.</a:t>
            </a:r>
          </a:p>
          <a:p>
            <a:pPr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While wind generation grew by 24% globally in 2010, and continues to expand both here and abroad, I intend to show that the approach to wind farming in Eastern Washington is less than ideal. More importantly, to demonstrate the many advantages and feasibility of coastal wind farms.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Alternative Energy Sources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Region Provide?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960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72" t="46527" r="40955" b="21073"/>
          <a:stretch/>
        </p:blipFill>
        <p:spPr bwMode="auto">
          <a:xfrm>
            <a:off x="228600" y="1568164"/>
            <a:ext cx="3990874" cy="5061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63" t="60713" r="6647" b="5273"/>
          <a:stretch/>
        </p:blipFill>
        <p:spPr bwMode="auto">
          <a:xfrm>
            <a:off x="4212233" y="1568163"/>
            <a:ext cx="4703167" cy="506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247471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3600" b="1" spc="15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of the strongest winds </a:t>
            </a:r>
            <a:r>
              <a:rPr lang="en-US" sz="3600" b="1" cap="none" spc="15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nation are right in </a:t>
            </a:r>
            <a:r>
              <a:rPr lang="en-US" sz="3600" b="1" i="1" cap="none" spc="15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</a:t>
            </a:r>
            <a:r>
              <a:rPr lang="en-US" sz="3600" b="1" cap="none" spc="15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backyard</a:t>
            </a:r>
          </a:p>
        </p:txBody>
      </p:sp>
    </p:spTree>
    <p:extLst>
      <p:ext uri="{BB962C8B-B14F-4D97-AF65-F5344CB8AC3E}">
        <p14:creationId xmlns:p14="http://schemas.microsoft.com/office/powerpoint/2010/main" val="128930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514600"/>
            <a:ext cx="7408333" cy="3962399"/>
          </a:xfrm>
        </p:spPr>
        <p:txBody>
          <a:bodyPr>
            <a:normAutofit fontScale="92500"/>
          </a:bodyPr>
          <a:lstStyle/>
          <a:p>
            <a:pPr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Air with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higher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density exerts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more force on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rotor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resulting in a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greater output.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Density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a function of altitude, temperature and pressure. Density increases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 altitude and temperature decrease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herefore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wind turbine in colder climates will give more energy output than a wind turbine in warmer climates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A beachside turbine more than in the high plains, etc., given an equivalent average wind speed.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And…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7652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Turbine and Farm Design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499" y="2590800"/>
            <a:ext cx="2578101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2523067"/>
            <a:ext cx="7543800" cy="4182533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Horizontal Axis Wind Turbines (HAWTs)</a:t>
            </a:r>
          </a:p>
          <a:p>
            <a:pPr lvl="1"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Dominate the large-scale farm market on-shore and off</a:t>
            </a:r>
          </a:p>
          <a:p>
            <a:pPr lvl="1"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Produce as much as 6-10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MWe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 turbine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Require up to 1 mile of spacing due to turbulence</a:t>
            </a:r>
          </a:p>
          <a:p>
            <a:pPr lvl="1"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Average around 2-3 Watts per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en-US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 land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use </a:t>
            </a:r>
          </a:p>
          <a:p>
            <a:pPr lvl="1"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Typically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50-100 meters tall – able to tap into stronger winds    in more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places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Huge embodiment of materials and energy in construction</a:t>
            </a:r>
          </a:p>
          <a:p>
            <a:pPr lvl="2"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(Approx. 335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tons of steel, 4.7 tons of copper, 1,200 tons of concrete, 3 tons of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Aluminum,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2 tons of rare earth minerals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.)*</a:t>
            </a:r>
          </a:p>
          <a:p>
            <a:pPr lvl="1"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High maintenance costs</a:t>
            </a:r>
          </a:p>
          <a:p>
            <a:pPr lvl="1"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Present a serious threat to migrating fowl, ice throw, failures…</a:t>
            </a:r>
          </a:p>
          <a:p>
            <a:pPr lvl="1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47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2590800"/>
            <a:ext cx="6934200" cy="4114800"/>
          </a:xfrm>
        </p:spPr>
        <p:txBody>
          <a:bodyPr>
            <a:normAutofit fontScale="92500"/>
          </a:bodyPr>
          <a:lstStyle/>
          <a:p>
            <a:pPr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Vertical Axis Wind Turbines (VAWTs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1"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Gearbox and generator can be ground located for easy access, tower supports less weight </a:t>
            </a:r>
          </a:p>
          <a:p>
            <a:pPr lvl="1"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Effective in gusty, shifting winds</a:t>
            </a:r>
          </a:p>
          <a:p>
            <a:pPr lvl="1"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Blades rotate slower and more visibly to birds, at lower sound levels than HAWTs</a:t>
            </a:r>
          </a:p>
          <a:p>
            <a:pPr lvl="1"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 ‘Not in My Back Yard’ is a real roadblock to turbine proliferation in the U.S., VAWTs have tremendous promise in minimal visual and environmental impact.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chemeClr val="bg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New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shows 21 to 47 watts of power per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en-US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of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land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use -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even with 50% of the mechanical efficiency of  best HAWTs. (1)</a:t>
            </a: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Turbine and Farm Design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Continued</a:t>
            </a:r>
            <a:endParaRPr lang="en-US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0" r="33400"/>
          <a:stretch/>
        </p:blipFill>
        <p:spPr bwMode="auto">
          <a:xfrm>
            <a:off x="6934200" y="2609728"/>
            <a:ext cx="2057400" cy="42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782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Custom 2">
      <a:dk1>
        <a:sysClr val="windowText" lastClr="000000"/>
      </a:dk1>
      <a:lt1>
        <a:sysClr val="window" lastClr="FFFFFF"/>
      </a:lt1>
      <a:dk2>
        <a:srgbClr val="073E87"/>
      </a:dk2>
      <a:lt2>
        <a:srgbClr val="31AE50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11024</TotalTime>
  <Words>971</Words>
  <Application>Microsoft Office PowerPoint</Application>
  <PresentationFormat>On-screen Show (4:3)</PresentationFormat>
  <Paragraphs>102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Waveform</vt:lpstr>
      <vt:lpstr>Office Theme</vt:lpstr>
      <vt:lpstr>Investigating Wind Energy</vt:lpstr>
      <vt:lpstr>PowerPoint Presentation</vt:lpstr>
      <vt:lpstr>PowerPoint Presentation</vt:lpstr>
      <vt:lpstr>So, Washington has an unfair impact on CO2 emissions? I thought we were ahead of the curve!</vt:lpstr>
      <vt:lpstr>What Alternative Energy Sources Can Our Region Provide?</vt:lpstr>
      <vt:lpstr>PowerPoint Presentation</vt:lpstr>
      <vt:lpstr>And…</vt:lpstr>
      <vt:lpstr>Current Turbine and Farm Design</vt:lpstr>
      <vt:lpstr>Current Turbine and Farm Design Continued</vt:lpstr>
      <vt:lpstr>Arriving at qualitative wind data for siting and modeling a VAWT installation.</vt:lpstr>
      <vt:lpstr>Determining Wind Energy and  Array productivity</vt:lpstr>
      <vt:lpstr>Analyzing VAWT Arrangements</vt:lpstr>
      <vt:lpstr>Deliverables</vt:lpstr>
      <vt:lpstr>Happy Holidays!</vt:lpstr>
    </vt:vector>
  </TitlesOfParts>
  <Company>TESC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Emerald</dc:creator>
  <cp:lastModifiedBy>Emerald</cp:lastModifiedBy>
  <cp:revision>86</cp:revision>
  <dcterms:created xsi:type="dcterms:W3CDTF">2011-11-09T08:41:48Z</dcterms:created>
  <dcterms:modified xsi:type="dcterms:W3CDTF">2011-12-06T21:04:43Z</dcterms:modified>
</cp:coreProperties>
</file>